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86" r:id="rId3"/>
    <p:sldId id="313" r:id="rId4"/>
    <p:sldId id="293" r:id="rId5"/>
    <p:sldId id="330" r:id="rId6"/>
    <p:sldId id="331" r:id="rId7"/>
    <p:sldId id="332" r:id="rId8"/>
    <p:sldId id="317" r:id="rId9"/>
    <p:sldId id="318" r:id="rId10"/>
    <p:sldId id="314" r:id="rId11"/>
    <p:sldId id="316" r:id="rId12"/>
    <p:sldId id="333" r:id="rId13"/>
    <p:sldId id="334" r:id="rId14"/>
    <p:sldId id="335" r:id="rId15"/>
    <p:sldId id="315" r:id="rId16"/>
    <p:sldId id="320" r:id="rId17"/>
    <p:sldId id="321" r:id="rId18"/>
    <p:sldId id="322" r:id="rId19"/>
    <p:sldId id="324" r:id="rId20"/>
    <p:sldId id="325" r:id="rId21"/>
    <p:sldId id="326" r:id="rId22"/>
    <p:sldId id="327" r:id="rId23"/>
    <p:sldId id="328" r:id="rId24"/>
    <p:sldId id="336" r:id="rId25"/>
    <p:sldId id="323"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8D73"/>
    <a:srgbClr val="478073"/>
    <a:srgbClr val="5723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96" autoAdjust="0"/>
  </p:normalViewPr>
  <p:slideViewPr>
    <p:cSldViewPr>
      <p:cViewPr varScale="1">
        <p:scale>
          <a:sx n="89" d="100"/>
          <a:sy n="89" d="100"/>
        </p:scale>
        <p:origin x="1282"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ortune Ihuoma Izuwa" userId="0fbe3d32-9b0c-4ab1-b3ec-65b79cfe6d93" providerId="ADAL" clId="{29D0E1BA-707F-4712-86F0-AE2F1FFAE5C4}"/>
    <pc:docChg chg="undo custSel modSld">
      <pc:chgData name="Fortune Ihuoma Izuwa" userId="0fbe3d32-9b0c-4ab1-b3ec-65b79cfe6d93" providerId="ADAL" clId="{29D0E1BA-707F-4712-86F0-AE2F1FFAE5C4}" dt="2023-02-23T03:52:06.798" v="4" actId="20577"/>
      <pc:docMkLst>
        <pc:docMk/>
      </pc:docMkLst>
      <pc:sldChg chg="modSp mod">
        <pc:chgData name="Fortune Ihuoma Izuwa" userId="0fbe3d32-9b0c-4ab1-b3ec-65b79cfe6d93" providerId="ADAL" clId="{29D0E1BA-707F-4712-86F0-AE2F1FFAE5C4}" dt="2023-02-20T18:49:40.878" v="0" actId="14100"/>
        <pc:sldMkLst>
          <pc:docMk/>
          <pc:sldMk cId="712608545" sldId="321"/>
        </pc:sldMkLst>
        <pc:spChg chg="mod">
          <ac:chgData name="Fortune Ihuoma Izuwa" userId="0fbe3d32-9b0c-4ab1-b3ec-65b79cfe6d93" providerId="ADAL" clId="{29D0E1BA-707F-4712-86F0-AE2F1FFAE5C4}" dt="2023-02-20T18:49:40.878" v="0" actId="14100"/>
          <ac:spMkLst>
            <pc:docMk/>
            <pc:sldMk cId="712608545" sldId="321"/>
            <ac:spMk id="12" creationId="{3DD287BD-5020-0660-CC3E-E3170CD5C368}"/>
          </ac:spMkLst>
        </pc:spChg>
      </pc:sldChg>
      <pc:sldChg chg="modSp mod">
        <pc:chgData name="Fortune Ihuoma Izuwa" userId="0fbe3d32-9b0c-4ab1-b3ec-65b79cfe6d93" providerId="ADAL" clId="{29D0E1BA-707F-4712-86F0-AE2F1FFAE5C4}" dt="2023-02-23T03:52:06.798" v="4" actId="20577"/>
        <pc:sldMkLst>
          <pc:docMk/>
          <pc:sldMk cId="3972812107" sldId="322"/>
        </pc:sldMkLst>
        <pc:spChg chg="mod">
          <ac:chgData name="Fortune Ihuoma Izuwa" userId="0fbe3d32-9b0c-4ab1-b3ec-65b79cfe6d93" providerId="ADAL" clId="{29D0E1BA-707F-4712-86F0-AE2F1FFAE5C4}" dt="2023-02-23T03:52:06.798" v="4" actId="20577"/>
          <ac:spMkLst>
            <pc:docMk/>
            <pc:sldMk cId="3972812107" sldId="322"/>
            <ac:spMk id="4" creationId="{6DF8A0E9-AE01-05EB-64F0-CDA9B5819CE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7F5B7F-8512-41E7-A035-99AF5AE4F19F}" type="datetimeFigureOut">
              <a:rPr lang="en-US" smtClean="0"/>
              <a:pPr/>
              <a:t>2/17/2024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DBF95E-DA7F-4100-90CB-4D99A6961DEE}"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DBDE36E3-064B-4319-8971-DB24598FB7A4}" type="datetimeFigureOut">
              <a:rPr lang="en-US" smtClean="0"/>
              <a:pPr/>
              <a:t>2/17/2024</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401026F-F1B0-4023-B4A0-A3D8B50537F2}"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BDE36E3-064B-4319-8971-DB24598FB7A4}" type="datetimeFigureOut">
              <a:rPr lang="en-US" smtClean="0"/>
              <a:pPr/>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BDE36E3-064B-4319-8971-DB24598FB7A4}" type="datetimeFigureOut">
              <a:rPr lang="en-US" smtClean="0"/>
              <a:pPr/>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BDE36E3-064B-4319-8971-DB24598FB7A4}" type="datetimeFigureOut">
              <a:rPr lang="en-US" smtClean="0"/>
              <a:pPr/>
              <a:t>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DBDE36E3-064B-4319-8971-DB24598FB7A4}" type="datetimeFigureOut">
              <a:rPr lang="en-US" smtClean="0"/>
              <a:pPr/>
              <a:t>2/17/2024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DBDE36E3-064B-4319-8971-DB24598FB7A4}" type="datetimeFigureOut">
              <a:rPr lang="en-US" smtClean="0"/>
              <a:pPr/>
              <a:t>2/17/2024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01026F-F1B0-4023-B4A0-A3D8B50537F2}"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BDE36E3-064B-4319-8971-DB24598FB7A4}" type="datetimeFigureOut">
              <a:rPr lang="en-US" smtClean="0"/>
              <a:pPr/>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DBDE36E3-064B-4319-8971-DB24598FB7A4}" type="datetimeFigureOut">
              <a:rPr lang="en-US" smtClean="0"/>
              <a:pPr/>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DBDE36E3-064B-4319-8971-DB24598FB7A4}" type="datetimeFigureOut">
              <a:rPr lang="en-US" smtClean="0"/>
              <a:pPr/>
              <a:t>2/17/2024</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2401026F-F1B0-4023-B4A0-A3D8B50537F2}"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miro.com/app/board/uXjVN3Dptf0=/"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figma.com/file/bcbOfe60fmQu3JUCFDC5Ah/Recycling-UI-Design?type=design&amp;node-id=153-6534&amp;mode=design&amp;t=IlbCl8mzqSNbymnA-0"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3.png"/><Relationship Id="rId4" Type="http://schemas.openxmlformats.org/officeDocument/2006/relationships/hyperlink" Target="https://www.figma.com/file/bcbOfe60fmQu3JUCFDC5Ah/Recycling-UI-Design?type=design&amp;node-id=153-6534&amp;mode=design&amp;t=IlbCl8mzqSNbymnA-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miro.com/app/board/uXjVN3Dptf0=/"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19672" y="1268760"/>
            <a:ext cx="6696744" cy="1080120"/>
          </a:xfrm>
        </p:spPr>
        <p:txBody>
          <a:bodyPr>
            <a:normAutofit fontScale="90000"/>
          </a:bodyPr>
          <a:lstStyle/>
          <a:p>
            <a:r>
              <a:rPr lang="en-US" sz="2700" b="1" dirty="0">
                <a:solidFill>
                  <a:srgbClr val="478073"/>
                </a:solidFill>
                <a:effectLst/>
                <a:latin typeface="Poppins" panose="00000500000000000000" pitchFamily="2" charset="0"/>
                <a:cs typeface="Poppins" panose="00000500000000000000" pitchFamily="2" charset="0"/>
              </a:rPr>
              <a:t>CST3180</a:t>
            </a:r>
            <a:br>
              <a:rPr lang="en-US" b="1" u="sng" dirty="0">
                <a:solidFill>
                  <a:srgbClr val="478073"/>
                </a:solidFill>
                <a:latin typeface="Poppins" panose="00000500000000000000" pitchFamily="2" charset="0"/>
                <a:cs typeface="Poppins" panose="00000500000000000000" pitchFamily="2" charset="0"/>
              </a:rPr>
            </a:br>
            <a:r>
              <a:rPr lang="en-US" b="1" dirty="0" err="1">
                <a:solidFill>
                  <a:schemeClr val="tx1"/>
                </a:solidFill>
                <a:latin typeface="Poppins" panose="00000500000000000000" pitchFamily="2" charset="0"/>
                <a:cs typeface="Poppins" panose="00000500000000000000" pitchFamily="2" charset="0"/>
              </a:rPr>
              <a:t>WeRecycle</a:t>
            </a:r>
            <a:r>
              <a:rPr lang="en-US" b="1" dirty="0">
                <a:solidFill>
                  <a:schemeClr val="tx1"/>
                </a:solidFill>
                <a:latin typeface="Poppins" panose="00000500000000000000" pitchFamily="2" charset="0"/>
                <a:cs typeface="Poppins" panose="00000500000000000000" pitchFamily="2" charset="0"/>
              </a:rPr>
              <a:t> Application</a:t>
            </a:r>
            <a:endParaRPr lang="en-US" dirty="0">
              <a:solidFill>
                <a:schemeClr val="tx1"/>
              </a:solidFill>
              <a:latin typeface="Poppins" panose="00000500000000000000" pitchFamily="2" charset="0"/>
              <a:cs typeface="Poppins" panose="00000500000000000000" pitchFamily="2" charset="0"/>
            </a:endParaRPr>
          </a:p>
        </p:txBody>
      </p:sp>
      <p:sp>
        <p:nvSpPr>
          <p:cNvPr id="3" name="Title 1">
            <a:extLst>
              <a:ext uri="{FF2B5EF4-FFF2-40B4-BE49-F238E27FC236}">
                <a16:creationId xmlns:a16="http://schemas.microsoft.com/office/drawing/2014/main" id="{EB7CA166-10EC-39AB-E130-D59433C3420F}"/>
              </a:ext>
            </a:extLst>
          </p:cNvPr>
          <p:cNvSpPr txBox="1">
            <a:spLocks/>
          </p:cNvSpPr>
          <p:nvPr/>
        </p:nvSpPr>
        <p:spPr>
          <a:xfrm>
            <a:off x="1619672" y="2564909"/>
            <a:ext cx="6624736" cy="2940927"/>
          </a:xfrm>
          <a:prstGeom prst="rect">
            <a:avLst/>
          </a:prstGeom>
          <a:ln>
            <a:noFill/>
          </a:ln>
        </p:spPr>
        <p:txBody>
          <a:bodyPr anchor="b">
            <a:noAutofit/>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1400" b="1" dirty="0">
                <a:solidFill>
                  <a:srgbClr val="478073"/>
                </a:solidFill>
                <a:effectLst/>
                <a:latin typeface="Poppins" panose="00000500000000000000" pitchFamily="2" charset="0"/>
                <a:cs typeface="Poppins" panose="00000500000000000000" pitchFamily="2" charset="0"/>
              </a:rPr>
              <a:t>Student Name:</a:t>
            </a:r>
            <a:r>
              <a:rPr lang="en-US" sz="1400" dirty="0">
                <a:solidFill>
                  <a:srgbClr val="478073"/>
                </a:solidFill>
                <a:effectLst/>
                <a:latin typeface="Poppins" panose="00000500000000000000" pitchFamily="2" charset="0"/>
                <a:cs typeface="Poppins" panose="00000500000000000000" pitchFamily="2" charset="0"/>
              </a:rPr>
              <a:t>			              </a:t>
            </a:r>
            <a:r>
              <a:rPr lang="en-US" sz="1400" b="1" dirty="0">
                <a:solidFill>
                  <a:srgbClr val="478073"/>
                </a:solidFill>
                <a:effectLst/>
                <a:latin typeface="Poppins" panose="00000500000000000000" pitchFamily="2" charset="0"/>
                <a:cs typeface="Poppins" panose="00000500000000000000" pitchFamily="2" charset="0"/>
              </a:rPr>
              <a:t>Student Number:</a:t>
            </a:r>
            <a:br>
              <a:rPr lang="en-US" sz="1400" b="1" u="sng" dirty="0">
                <a:solidFill>
                  <a:srgbClr val="478073"/>
                </a:solidFill>
                <a:effectLst/>
                <a:latin typeface="Poppins" panose="00000500000000000000" pitchFamily="2" charset="0"/>
                <a:cs typeface="Poppins" panose="00000500000000000000" pitchFamily="2" charset="0"/>
              </a:rPr>
            </a:br>
            <a:endParaRPr lang="en-US" sz="1400" b="1" u="sng" dirty="0">
              <a:solidFill>
                <a:srgbClr val="478073"/>
              </a:solidFill>
              <a:effectLst/>
              <a:latin typeface="Poppins" panose="00000500000000000000" pitchFamily="2" charset="0"/>
              <a:cs typeface="Poppins" panose="00000500000000000000" pitchFamily="2" charset="0"/>
            </a:endParaRPr>
          </a:p>
          <a:p>
            <a:r>
              <a:rPr lang="en-US" sz="1400" dirty="0" err="1">
                <a:solidFill>
                  <a:schemeClr val="tx1"/>
                </a:solidFill>
                <a:effectLst/>
                <a:latin typeface="Poppins" panose="00000500000000000000" pitchFamily="2" charset="0"/>
                <a:cs typeface="Poppins" panose="00000500000000000000" pitchFamily="2" charset="0"/>
              </a:rPr>
              <a:t>Adedamola</a:t>
            </a:r>
            <a:r>
              <a:rPr lang="en-US" sz="1400" dirty="0">
                <a:solidFill>
                  <a:schemeClr val="tx1"/>
                </a:solidFill>
                <a:effectLst/>
                <a:latin typeface="Poppins" panose="00000500000000000000" pitchFamily="2" charset="0"/>
                <a:cs typeface="Poppins" panose="00000500000000000000" pitchFamily="2" charset="0"/>
              </a:rPr>
              <a:t> Adeniyi				</a:t>
            </a:r>
            <a:r>
              <a:rPr lang="en-US" sz="1400" i="0" u="none" strike="noStrike" dirty="0">
                <a:solidFill>
                  <a:srgbClr val="000000"/>
                </a:solidFill>
                <a:effectLst/>
                <a:latin typeface="Poppins" panose="00000500000000000000" pitchFamily="2" charset="0"/>
                <a:cs typeface="Poppins" panose="00000500000000000000" pitchFamily="2" charset="0"/>
              </a:rPr>
              <a:t>M00774015</a:t>
            </a:r>
            <a:endParaRPr lang="en-US" sz="1400" dirty="0">
              <a:solidFill>
                <a:schemeClr val="tx1"/>
              </a:solidFill>
              <a:effectLst/>
              <a:latin typeface="Poppins" panose="00000500000000000000" pitchFamily="2" charset="0"/>
              <a:cs typeface="Poppins" panose="00000500000000000000" pitchFamily="2" charset="0"/>
            </a:endParaRPr>
          </a:p>
          <a:p>
            <a:r>
              <a:rPr lang="en-US" sz="1400" dirty="0">
                <a:solidFill>
                  <a:schemeClr val="tx1"/>
                </a:solidFill>
                <a:effectLst/>
                <a:latin typeface="Poppins" panose="00000500000000000000" pitchFamily="2" charset="0"/>
                <a:cs typeface="Poppins" panose="00000500000000000000" pitchFamily="2" charset="0"/>
              </a:rPr>
              <a:t>Daniel Obiefule				</a:t>
            </a:r>
            <a:r>
              <a:rPr lang="en-US" sz="1400" i="0" u="none" strike="noStrike" dirty="0">
                <a:solidFill>
                  <a:srgbClr val="000000"/>
                </a:solidFill>
                <a:effectLst/>
                <a:latin typeface="Poppins" panose="00000500000000000000" pitchFamily="2" charset="0"/>
                <a:cs typeface="Poppins" panose="00000500000000000000" pitchFamily="2" charset="0"/>
              </a:rPr>
              <a:t>M00976304</a:t>
            </a:r>
            <a:endParaRPr lang="en-US" sz="1400" dirty="0">
              <a:solidFill>
                <a:schemeClr val="tx1"/>
              </a:solidFill>
              <a:effectLst/>
              <a:latin typeface="Poppins" panose="00000500000000000000" pitchFamily="2" charset="0"/>
              <a:cs typeface="Poppins" panose="00000500000000000000" pitchFamily="2" charset="0"/>
            </a:endParaRPr>
          </a:p>
          <a:p>
            <a:r>
              <a:rPr lang="en-US" sz="1400" dirty="0">
                <a:solidFill>
                  <a:schemeClr val="tx1"/>
                </a:solidFill>
                <a:effectLst/>
                <a:latin typeface="Poppins" panose="00000500000000000000" pitchFamily="2" charset="0"/>
                <a:cs typeface="Poppins" panose="00000500000000000000" pitchFamily="2" charset="0"/>
              </a:rPr>
              <a:t>Usman M </a:t>
            </a:r>
            <a:r>
              <a:rPr lang="en-US" sz="1400" dirty="0" err="1">
                <a:solidFill>
                  <a:schemeClr val="tx1"/>
                </a:solidFill>
                <a:effectLst/>
                <a:latin typeface="Poppins" panose="00000500000000000000" pitchFamily="2" charset="0"/>
                <a:cs typeface="Poppins" panose="00000500000000000000" pitchFamily="2" charset="0"/>
              </a:rPr>
              <a:t>Wakili</a:t>
            </a:r>
            <a:r>
              <a:rPr lang="en-US" sz="1400" dirty="0">
                <a:solidFill>
                  <a:schemeClr val="tx1"/>
                </a:solidFill>
                <a:effectLst/>
                <a:latin typeface="Poppins" panose="00000500000000000000" pitchFamily="2" charset="0"/>
                <a:cs typeface="Poppins" panose="00000500000000000000" pitchFamily="2" charset="0"/>
              </a:rPr>
              <a:t> 				</a:t>
            </a:r>
            <a:r>
              <a:rPr lang="en-US" sz="1400" i="0" u="none" strike="noStrike" dirty="0">
                <a:solidFill>
                  <a:srgbClr val="000000"/>
                </a:solidFill>
                <a:effectLst/>
                <a:latin typeface="Poppins" panose="00000500000000000000" pitchFamily="2" charset="0"/>
                <a:cs typeface="Poppins" panose="00000500000000000000" pitchFamily="2" charset="0"/>
              </a:rPr>
              <a:t>M00808877</a:t>
            </a:r>
            <a:endParaRPr lang="en-US" sz="1400" dirty="0">
              <a:solidFill>
                <a:schemeClr val="tx1"/>
              </a:solidFill>
              <a:effectLst/>
              <a:latin typeface="Poppins" panose="00000500000000000000" pitchFamily="2" charset="0"/>
              <a:cs typeface="Poppins" panose="00000500000000000000" pitchFamily="2" charset="0"/>
            </a:endParaRPr>
          </a:p>
          <a:p>
            <a:r>
              <a:rPr lang="en-US" sz="1400" dirty="0" err="1">
                <a:solidFill>
                  <a:schemeClr val="tx1"/>
                </a:solidFill>
                <a:effectLst/>
                <a:latin typeface="Poppins" panose="00000500000000000000" pitchFamily="2" charset="0"/>
                <a:cs typeface="Poppins" panose="00000500000000000000" pitchFamily="2" charset="0"/>
              </a:rPr>
              <a:t>Alamin</a:t>
            </a:r>
            <a:r>
              <a:rPr lang="en-US" sz="1400" dirty="0">
                <a:solidFill>
                  <a:schemeClr val="tx1"/>
                </a:solidFill>
                <a:effectLst/>
                <a:latin typeface="Poppins" panose="00000500000000000000" pitchFamily="2" charset="0"/>
                <a:cs typeface="Poppins" panose="00000500000000000000" pitchFamily="2" charset="0"/>
              </a:rPr>
              <a:t> Shehu				</a:t>
            </a:r>
            <a:r>
              <a:rPr lang="en-US" sz="1400" i="0" u="none" strike="noStrike" dirty="0">
                <a:solidFill>
                  <a:srgbClr val="000000"/>
                </a:solidFill>
                <a:effectLst/>
                <a:latin typeface="Poppins" panose="00000500000000000000" pitchFamily="2" charset="0"/>
                <a:cs typeface="Poppins" panose="00000500000000000000" pitchFamily="2" charset="0"/>
              </a:rPr>
              <a:t>M00790702</a:t>
            </a:r>
            <a:endParaRPr lang="en-US" sz="1400" dirty="0">
              <a:solidFill>
                <a:schemeClr val="tx1"/>
              </a:solidFill>
              <a:effectLst/>
              <a:latin typeface="Poppins" panose="00000500000000000000" pitchFamily="2" charset="0"/>
              <a:cs typeface="Poppins" panose="00000500000000000000" pitchFamily="2" charset="0"/>
            </a:endParaRPr>
          </a:p>
          <a:p>
            <a:r>
              <a:rPr lang="en-US" sz="1400" dirty="0">
                <a:solidFill>
                  <a:schemeClr val="tx1"/>
                </a:solidFill>
                <a:effectLst/>
                <a:latin typeface="Poppins" panose="00000500000000000000" pitchFamily="2" charset="0"/>
                <a:cs typeface="Poppins" panose="00000500000000000000" pitchFamily="2" charset="0"/>
              </a:rPr>
              <a:t>Macdonald </a:t>
            </a:r>
            <a:r>
              <a:rPr lang="en-US" sz="1400" dirty="0" err="1">
                <a:solidFill>
                  <a:schemeClr val="tx1"/>
                </a:solidFill>
                <a:effectLst/>
                <a:latin typeface="Poppins" panose="00000500000000000000" pitchFamily="2" charset="0"/>
                <a:cs typeface="Poppins" panose="00000500000000000000" pitchFamily="2" charset="0"/>
              </a:rPr>
              <a:t>Kadzatsa</a:t>
            </a:r>
            <a:r>
              <a:rPr lang="en-US" sz="1400" b="1" dirty="0">
                <a:solidFill>
                  <a:schemeClr val="tx1"/>
                </a:solidFill>
                <a:effectLst/>
                <a:latin typeface="Poppins" panose="00000500000000000000" pitchFamily="2" charset="0"/>
                <a:cs typeface="Poppins" panose="00000500000000000000" pitchFamily="2" charset="0"/>
              </a:rPr>
              <a:t>	</a:t>
            </a:r>
            <a:r>
              <a:rPr lang="en-US" sz="1400" b="1" dirty="0">
                <a:solidFill>
                  <a:srgbClr val="478073"/>
                </a:solidFill>
                <a:effectLst/>
                <a:latin typeface="Poppins" panose="00000500000000000000" pitchFamily="2" charset="0"/>
                <a:cs typeface="Poppins" panose="00000500000000000000" pitchFamily="2" charset="0"/>
              </a:rPr>
              <a:t>		</a:t>
            </a:r>
            <a:r>
              <a:rPr lang="en-US" sz="1400" dirty="0">
                <a:solidFill>
                  <a:schemeClr val="tx1"/>
                </a:solidFill>
                <a:effectLst/>
                <a:latin typeface="Poppins" panose="00000500000000000000" pitchFamily="2" charset="0"/>
                <a:cs typeface="Poppins" panose="00000500000000000000" pitchFamily="2" charset="0"/>
              </a:rPr>
              <a:t>M00777097</a:t>
            </a:r>
            <a:r>
              <a:rPr lang="en-US" sz="1400" b="1" dirty="0">
                <a:solidFill>
                  <a:srgbClr val="478073"/>
                </a:solidFill>
                <a:effectLst/>
                <a:latin typeface="Poppins" panose="00000500000000000000" pitchFamily="2" charset="0"/>
                <a:cs typeface="Poppins" panose="00000500000000000000" pitchFamily="2" charset="0"/>
              </a:rPr>
              <a:t>		</a:t>
            </a:r>
          </a:p>
          <a:p>
            <a:endParaRPr lang="en-US" sz="1400" b="1" dirty="0">
              <a:solidFill>
                <a:srgbClr val="478073"/>
              </a:solidFill>
              <a:effectLst/>
              <a:latin typeface="Poppins" panose="00000500000000000000" pitchFamily="2" charset="0"/>
              <a:cs typeface="Poppins" panose="00000500000000000000" pitchFamily="2" charset="0"/>
            </a:endParaRPr>
          </a:p>
          <a:p>
            <a:r>
              <a:rPr lang="en-US" sz="1400" b="1" dirty="0">
                <a:solidFill>
                  <a:srgbClr val="478073"/>
                </a:solidFill>
                <a:effectLst/>
                <a:latin typeface="Poppins" panose="00000500000000000000" pitchFamily="2" charset="0"/>
                <a:cs typeface="Poppins" panose="00000500000000000000" pitchFamily="2" charset="0"/>
              </a:rPr>
              <a:t>Programme:</a:t>
            </a:r>
          </a:p>
          <a:p>
            <a:r>
              <a:rPr lang="en-US" sz="1400" dirty="0" err="1">
                <a:solidFill>
                  <a:schemeClr val="tx1"/>
                </a:solidFill>
                <a:effectLst/>
                <a:latin typeface="Poppins" panose="00000500000000000000" pitchFamily="2" charset="0"/>
                <a:cs typeface="Poppins" panose="00000500000000000000" pitchFamily="2" charset="0"/>
              </a:rPr>
              <a:t>Bsc</a:t>
            </a:r>
            <a:r>
              <a:rPr lang="en-US" sz="1400" dirty="0">
                <a:solidFill>
                  <a:schemeClr val="tx1"/>
                </a:solidFill>
                <a:effectLst/>
                <a:latin typeface="Poppins" panose="00000500000000000000" pitchFamily="2" charset="0"/>
                <a:cs typeface="Poppins" panose="00000500000000000000" pitchFamily="2" charset="0"/>
              </a:rPr>
              <a:t> (Hons) Information Technology</a:t>
            </a:r>
          </a:p>
          <a:p>
            <a:endParaRPr lang="en-US" sz="1400" b="1" dirty="0">
              <a:solidFill>
                <a:srgbClr val="478073"/>
              </a:solidFill>
              <a:effectLst/>
              <a:latin typeface="Poppins" panose="00000500000000000000" pitchFamily="2" charset="0"/>
              <a:cs typeface="Poppins" panose="00000500000000000000" pitchFamily="2" charset="0"/>
            </a:endParaRPr>
          </a:p>
          <a:p>
            <a:r>
              <a:rPr lang="en-US" sz="1400" b="1" dirty="0">
                <a:solidFill>
                  <a:srgbClr val="478073"/>
                </a:solidFill>
                <a:effectLst/>
                <a:latin typeface="Poppins" panose="00000500000000000000" pitchFamily="2" charset="0"/>
                <a:cs typeface="Poppins" panose="00000500000000000000" pitchFamily="2" charset="0"/>
              </a:rPr>
              <a:t>Supervisor: </a:t>
            </a:r>
          </a:p>
          <a:p>
            <a:r>
              <a:rPr lang="en-US" sz="1400" dirty="0">
                <a:solidFill>
                  <a:schemeClr val="tx1"/>
                </a:solidFill>
                <a:effectLst/>
                <a:latin typeface="Poppins" panose="00000500000000000000" pitchFamily="2" charset="0"/>
                <a:cs typeface="Poppins" panose="00000500000000000000" pitchFamily="2" charset="0"/>
              </a:rPr>
              <a:t>Aisha </a:t>
            </a:r>
            <a:r>
              <a:rPr lang="en-US" sz="1400" dirty="0" err="1">
                <a:solidFill>
                  <a:schemeClr val="tx1"/>
                </a:solidFill>
                <a:effectLst/>
                <a:latin typeface="Poppins" panose="00000500000000000000" pitchFamily="2" charset="0"/>
                <a:cs typeface="Poppins" panose="00000500000000000000" pitchFamily="2" charset="0"/>
              </a:rPr>
              <a:t>Idoo</a:t>
            </a:r>
            <a:endParaRPr lang="en-US" sz="1400" dirty="0">
              <a:solidFill>
                <a:schemeClr val="tx1"/>
              </a:solidFill>
              <a:effectLst/>
              <a:latin typeface="Poppins" panose="00000500000000000000" pitchFamily="2" charset="0"/>
              <a:cs typeface="Poppins" panose="00000500000000000000" pitchFamily="2" charset="0"/>
            </a:endParaRPr>
          </a:p>
        </p:txBody>
      </p:sp>
      <p:cxnSp>
        <p:nvCxnSpPr>
          <p:cNvPr id="9" name="Straight Connector 8">
            <a:extLst>
              <a:ext uri="{FF2B5EF4-FFF2-40B4-BE49-F238E27FC236}">
                <a16:creationId xmlns:a16="http://schemas.microsoft.com/office/drawing/2014/main" id="{C1B0BA14-98F9-BE6A-DD8D-9FE5EF39F7D0}"/>
              </a:ext>
            </a:extLst>
          </p:cNvPr>
          <p:cNvCxnSpPr/>
          <p:nvPr/>
        </p:nvCxnSpPr>
        <p:spPr>
          <a:xfrm>
            <a:off x="1691680" y="6021288"/>
            <a:ext cx="2880320" cy="0"/>
          </a:xfrm>
          <a:prstGeom prst="line">
            <a:avLst/>
          </a:prstGeom>
          <a:ln w="38100">
            <a:solidFill>
              <a:srgbClr val="47807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44E6-EF35-B153-F151-25AC7EFA7843}"/>
              </a:ext>
            </a:extLst>
          </p:cNvPr>
          <p:cNvSpPr>
            <a:spLocks noGrp="1"/>
          </p:cNvSpPr>
          <p:nvPr>
            <p:ph type="title"/>
          </p:nvPr>
        </p:nvSpPr>
        <p:spPr>
          <a:xfrm>
            <a:off x="1259632" y="260648"/>
            <a:ext cx="4072496" cy="706090"/>
          </a:xfrm>
        </p:spPr>
        <p:txBody>
          <a:bodyPr/>
          <a:lstStyle/>
          <a:p>
            <a:r>
              <a:rPr lang="en-US" sz="3200" b="1" dirty="0">
                <a:solidFill>
                  <a:srgbClr val="478073"/>
                </a:solidFill>
                <a:effectLst/>
                <a:latin typeface="Poppins ExtraBold" panose="00000900000000000000" pitchFamily="2" charset="0"/>
                <a:cs typeface="Poppins ExtraBold" panose="00000900000000000000" pitchFamily="2" charset="0"/>
              </a:rPr>
              <a:t>Detailed Mockups</a:t>
            </a:r>
          </a:p>
        </p:txBody>
      </p:sp>
      <p:sp>
        <p:nvSpPr>
          <p:cNvPr id="6" name="TextBox 5">
            <a:extLst>
              <a:ext uri="{FF2B5EF4-FFF2-40B4-BE49-F238E27FC236}">
                <a16:creationId xmlns:a16="http://schemas.microsoft.com/office/drawing/2014/main" id="{31874757-60B0-444E-4580-669243CB9044}"/>
              </a:ext>
            </a:extLst>
          </p:cNvPr>
          <p:cNvSpPr txBox="1"/>
          <p:nvPr/>
        </p:nvSpPr>
        <p:spPr>
          <a:xfrm>
            <a:off x="2846118" y="961564"/>
            <a:ext cx="4572000" cy="523220"/>
          </a:xfrm>
          <a:prstGeom prst="rect">
            <a:avLst/>
          </a:prstGeom>
          <a:noFill/>
        </p:spPr>
        <p:txBody>
          <a:bodyPr wrap="square">
            <a:spAutoFit/>
          </a:bodyPr>
          <a:lstStyle/>
          <a:p>
            <a:pPr algn="ctr"/>
            <a:r>
              <a:rPr lang="en-US" sz="1400" dirty="0">
                <a:latin typeface="Poppins" panose="00000500000000000000" pitchFamily="2" charset="0"/>
                <a:cs typeface="Poppins" panose="00000500000000000000" pitchFamily="2" charset="0"/>
              </a:rPr>
              <a:t>Page storylines: Detailed mock-ups (screen shots with description)</a:t>
            </a:r>
          </a:p>
        </p:txBody>
      </p:sp>
      <p:pic>
        <p:nvPicPr>
          <p:cNvPr id="10" name="Content Placeholder 9">
            <a:extLst>
              <a:ext uri="{FF2B5EF4-FFF2-40B4-BE49-F238E27FC236}">
                <a16:creationId xmlns:a16="http://schemas.microsoft.com/office/drawing/2014/main" id="{FB9BDBB1-991E-8D64-6418-8B497B157BAC}"/>
              </a:ext>
            </a:extLst>
          </p:cNvPr>
          <p:cNvPicPr>
            <a:picLocks noGrp="1" noChangeAspect="1"/>
          </p:cNvPicPr>
          <p:nvPr>
            <p:ph idx="1"/>
          </p:nvPr>
        </p:nvPicPr>
        <p:blipFill>
          <a:blip r:embed="rId2"/>
          <a:stretch>
            <a:fillRect/>
          </a:stretch>
        </p:blipFill>
        <p:spPr>
          <a:xfrm>
            <a:off x="1691680" y="1484784"/>
            <a:ext cx="6880877" cy="4932597"/>
          </a:xfrm>
        </p:spPr>
      </p:pic>
    </p:spTree>
    <p:extLst>
      <p:ext uri="{BB962C8B-B14F-4D97-AF65-F5344CB8AC3E}">
        <p14:creationId xmlns:p14="http://schemas.microsoft.com/office/powerpoint/2010/main" val="2516612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44E6-EF35-B153-F151-25AC7EFA7843}"/>
              </a:ext>
            </a:extLst>
          </p:cNvPr>
          <p:cNvSpPr>
            <a:spLocks noGrp="1"/>
          </p:cNvSpPr>
          <p:nvPr>
            <p:ph type="title"/>
          </p:nvPr>
        </p:nvSpPr>
        <p:spPr>
          <a:xfrm>
            <a:off x="1259632" y="260648"/>
            <a:ext cx="4072496" cy="706090"/>
          </a:xfrm>
        </p:spPr>
        <p:txBody>
          <a:bodyPr/>
          <a:lstStyle/>
          <a:p>
            <a:r>
              <a:rPr lang="en-US" sz="3200" b="1" dirty="0">
                <a:solidFill>
                  <a:srgbClr val="478073"/>
                </a:solidFill>
                <a:effectLst/>
                <a:latin typeface="Poppins ExtraBold" panose="00000900000000000000" pitchFamily="2" charset="0"/>
                <a:cs typeface="Poppins ExtraBold" panose="00000900000000000000" pitchFamily="2" charset="0"/>
              </a:rPr>
              <a:t>Detailed Mockups</a:t>
            </a:r>
          </a:p>
        </p:txBody>
      </p:sp>
      <p:sp>
        <p:nvSpPr>
          <p:cNvPr id="5" name="TextBox 4">
            <a:extLst>
              <a:ext uri="{FF2B5EF4-FFF2-40B4-BE49-F238E27FC236}">
                <a16:creationId xmlns:a16="http://schemas.microsoft.com/office/drawing/2014/main" id="{2A0B5330-5969-DF4D-706C-8DC19B1A9B22}"/>
              </a:ext>
            </a:extLst>
          </p:cNvPr>
          <p:cNvSpPr txBox="1"/>
          <p:nvPr/>
        </p:nvSpPr>
        <p:spPr>
          <a:xfrm>
            <a:off x="2443342" y="828001"/>
            <a:ext cx="5340142" cy="584775"/>
          </a:xfrm>
          <a:prstGeom prst="rect">
            <a:avLst/>
          </a:prstGeom>
          <a:noFill/>
        </p:spPr>
        <p:txBody>
          <a:bodyPr wrap="square">
            <a:spAutoFit/>
          </a:bodyPr>
          <a:lstStyle/>
          <a:p>
            <a:pPr algn="ctr"/>
            <a:r>
              <a:rPr lang="en-US" sz="1600" dirty="0">
                <a:latin typeface="Poppins" panose="00000500000000000000" pitchFamily="2" charset="0"/>
                <a:cs typeface="Poppins" panose="00000500000000000000" pitchFamily="2" charset="0"/>
              </a:rPr>
              <a:t>Page storylines: Detailed mock-ups (screen shots with description) contd.</a:t>
            </a:r>
          </a:p>
        </p:txBody>
      </p:sp>
      <p:pic>
        <p:nvPicPr>
          <p:cNvPr id="7" name="Picture 6">
            <a:extLst>
              <a:ext uri="{FF2B5EF4-FFF2-40B4-BE49-F238E27FC236}">
                <a16:creationId xmlns:a16="http://schemas.microsoft.com/office/drawing/2014/main" id="{3A33B3D9-9430-012D-7F10-C89CD33634C3}"/>
              </a:ext>
            </a:extLst>
          </p:cNvPr>
          <p:cNvPicPr>
            <a:picLocks noChangeAspect="1"/>
          </p:cNvPicPr>
          <p:nvPr/>
        </p:nvPicPr>
        <p:blipFill>
          <a:blip r:embed="rId2"/>
          <a:stretch>
            <a:fillRect/>
          </a:stretch>
        </p:blipFill>
        <p:spPr>
          <a:xfrm>
            <a:off x="1641547" y="1376536"/>
            <a:ext cx="7034909" cy="5148808"/>
          </a:xfrm>
          <a:prstGeom prst="rect">
            <a:avLst/>
          </a:prstGeom>
        </p:spPr>
      </p:pic>
      <p:sp>
        <p:nvSpPr>
          <p:cNvPr id="10" name="TextBox 9">
            <a:extLst>
              <a:ext uri="{FF2B5EF4-FFF2-40B4-BE49-F238E27FC236}">
                <a16:creationId xmlns:a16="http://schemas.microsoft.com/office/drawing/2014/main" id="{21F377D4-F9BD-284A-B253-142F1C0BCB72}"/>
              </a:ext>
            </a:extLst>
          </p:cNvPr>
          <p:cNvSpPr txBox="1"/>
          <p:nvPr/>
        </p:nvSpPr>
        <p:spPr>
          <a:xfrm>
            <a:off x="1907704" y="6551766"/>
            <a:ext cx="6120680" cy="261610"/>
          </a:xfrm>
          <a:prstGeom prst="rect">
            <a:avLst/>
          </a:prstGeom>
          <a:noFill/>
        </p:spPr>
        <p:txBody>
          <a:bodyPr wrap="square">
            <a:spAutoFit/>
          </a:bodyPr>
          <a:lstStyle/>
          <a:p>
            <a:r>
              <a:rPr lang="en-US" sz="1100" dirty="0">
                <a:latin typeface="Poppins" panose="00000500000000000000" pitchFamily="2" charset="0"/>
                <a:cs typeface="Poppins" panose="00000500000000000000" pitchFamily="2" charset="0"/>
              </a:rPr>
              <a:t>Here is the link to </a:t>
            </a:r>
            <a:r>
              <a:rPr lang="en-US" sz="1100" dirty="0" err="1">
                <a:latin typeface="Poppins" panose="00000500000000000000" pitchFamily="2" charset="0"/>
                <a:cs typeface="Poppins" panose="00000500000000000000" pitchFamily="2" charset="0"/>
              </a:rPr>
              <a:t>WeRecyle</a:t>
            </a:r>
            <a:r>
              <a:rPr lang="en-US" sz="1100" dirty="0">
                <a:latin typeface="Poppins" panose="00000500000000000000" pitchFamily="2" charset="0"/>
                <a:cs typeface="Poppins" panose="00000500000000000000" pitchFamily="2" charset="0"/>
              </a:rPr>
              <a:t> Miro Board: </a:t>
            </a:r>
            <a:r>
              <a:rPr lang="en-US" sz="1100" dirty="0">
                <a:solidFill>
                  <a:srgbClr val="478073"/>
                </a:solidFill>
                <a:latin typeface="Poppins" panose="00000500000000000000" pitchFamily="2" charset="0"/>
                <a:cs typeface="Poppins" panose="00000500000000000000" pitchFamily="2" charset="0"/>
                <a:hlinkClick r:id="rId3">
                  <a:extLst>
                    <a:ext uri="{A12FA001-AC4F-418D-AE19-62706E023703}">
                      <ahyp:hlinkClr xmlns:ahyp="http://schemas.microsoft.com/office/drawing/2018/hyperlinkcolor" val="tx"/>
                    </a:ext>
                  </a:extLst>
                </a:hlinkClick>
              </a:rPr>
              <a:t>https://miro.com/app/board/uXjVN3Dptf0=/</a:t>
            </a:r>
            <a:r>
              <a:rPr lang="en-US" sz="1100" dirty="0">
                <a:solidFill>
                  <a:srgbClr val="478073"/>
                </a:solidFill>
                <a:latin typeface="Poppins" panose="00000500000000000000" pitchFamily="2" charset="0"/>
                <a:cs typeface="Poppins" panose="00000500000000000000" pitchFamily="2" charset="0"/>
              </a:rPr>
              <a:t> </a:t>
            </a:r>
          </a:p>
        </p:txBody>
      </p:sp>
    </p:spTree>
    <p:extLst>
      <p:ext uri="{BB962C8B-B14F-4D97-AF65-F5344CB8AC3E}">
        <p14:creationId xmlns:p14="http://schemas.microsoft.com/office/powerpoint/2010/main" val="1115464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8B1E08-9E6B-F3B2-8782-F79A63FC47C2}"/>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E2363A9-21BB-C9F9-0DC5-EFE1041205BE}"/>
              </a:ext>
            </a:extLst>
          </p:cNvPr>
          <p:cNvSpPr>
            <a:spLocks noGrp="1"/>
          </p:cNvSpPr>
          <p:nvPr>
            <p:ph type="title"/>
          </p:nvPr>
        </p:nvSpPr>
        <p:spPr>
          <a:xfrm>
            <a:off x="1309065" y="332656"/>
            <a:ext cx="1390727" cy="542925"/>
          </a:xfrm>
        </p:spPr>
        <p:txBody>
          <a:bodyPr>
            <a:normAutofit/>
          </a:bodyPr>
          <a:lstStyle/>
          <a:p>
            <a:r>
              <a:rPr lang="en-US" sz="2000" b="1" dirty="0">
                <a:solidFill>
                  <a:srgbClr val="1B8D73"/>
                </a:solidFill>
                <a:effectLst/>
                <a:latin typeface="Poppins ExtraBold" panose="00000900000000000000" pitchFamily="2" charset="0"/>
                <a:cs typeface="Poppins ExtraBold" panose="00000900000000000000" pitchFamily="2" charset="0"/>
              </a:rPr>
              <a:t>Iteration</a:t>
            </a:r>
            <a:endParaRPr lang="en-US" sz="2000" dirty="0">
              <a:solidFill>
                <a:srgbClr val="1B8D73"/>
              </a:solidFill>
              <a:effectLst/>
              <a:latin typeface="Poppins ExtraBold" panose="00000900000000000000" pitchFamily="2" charset="0"/>
              <a:cs typeface="Poppins ExtraBold" panose="00000900000000000000" pitchFamily="2" charset="0"/>
            </a:endParaRPr>
          </a:p>
        </p:txBody>
      </p:sp>
      <p:sp>
        <p:nvSpPr>
          <p:cNvPr id="9" name="TextBox 8">
            <a:extLst>
              <a:ext uri="{FF2B5EF4-FFF2-40B4-BE49-F238E27FC236}">
                <a16:creationId xmlns:a16="http://schemas.microsoft.com/office/drawing/2014/main" id="{416D2B19-9911-3D48-FC07-50A5F3D1B2B3}"/>
              </a:ext>
            </a:extLst>
          </p:cNvPr>
          <p:cNvSpPr txBox="1"/>
          <p:nvPr/>
        </p:nvSpPr>
        <p:spPr>
          <a:xfrm>
            <a:off x="1309064" y="1124744"/>
            <a:ext cx="8231487" cy="954107"/>
          </a:xfrm>
          <a:prstGeom prst="rect">
            <a:avLst/>
          </a:prstGeom>
          <a:noFill/>
        </p:spPr>
        <p:txBody>
          <a:bodyPr wrap="square">
            <a:spAutoFit/>
          </a:bodyPr>
          <a:lstStyle/>
          <a:p>
            <a:r>
              <a:rPr lang="en-US" sz="1400" dirty="0">
                <a:latin typeface="Poppins Light" panose="00000400000000000000" pitchFamily="2" charset="0"/>
                <a:cs typeface="Poppins Light" panose="00000400000000000000" pitchFamily="2" charset="0"/>
              </a:rPr>
              <a:t>The Design of the interface evolved over the three different phases; we want to Highlight the progression of the design over the different phases.</a:t>
            </a:r>
          </a:p>
          <a:p>
            <a:endParaRPr lang="en-US" sz="1400" dirty="0">
              <a:latin typeface="Poppins Light" panose="00000400000000000000" pitchFamily="2" charset="0"/>
              <a:cs typeface="Poppins Light" panose="00000400000000000000" pitchFamily="2" charset="0"/>
            </a:endParaRPr>
          </a:p>
          <a:p>
            <a:r>
              <a:rPr lang="en-US" sz="1400" dirty="0">
                <a:latin typeface="Poppins Medium" panose="00000600000000000000" pitchFamily="2" charset="0"/>
                <a:cs typeface="Poppins Medium" panose="00000600000000000000" pitchFamily="2" charset="0"/>
              </a:rPr>
              <a:t>LOGIN PAGE</a:t>
            </a:r>
          </a:p>
        </p:txBody>
      </p:sp>
      <p:sp>
        <p:nvSpPr>
          <p:cNvPr id="15" name="TextBox 14">
            <a:extLst>
              <a:ext uri="{FF2B5EF4-FFF2-40B4-BE49-F238E27FC236}">
                <a16:creationId xmlns:a16="http://schemas.microsoft.com/office/drawing/2014/main" id="{1E7B4339-2FA6-EE6A-FB2C-72AC3E583C8B}"/>
              </a:ext>
            </a:extLst>
          </p:cNvPr>
          <p:cNvSpPr txBox="1"/>
          <p:nvPr/>
        </p:nvSpPr>
        <p:spPr>
          <a:xfrm>
            <a:off x="1849050" y="2204864"/>
            <a:ext cx="7992888" cy="369332"/>
          </a:xfrm>
          <a:prstGeom prst="rect">
            <a:avLst/>
          </a:prstGeom>
          <a:noFill/>
        </p:spPr>
        <p:txBody>
          <a:bodyPr wrap="square">
            <a:spAutoFit/>
          </a:bodyPr>
          <a:lstStyle/>
          <a:p>
            <a:r>
              <a:rPr lang="en-US" sz="1800" dirty="0">
                <a:latin typeface="Poppins Medium" panose="00000600000000000000" pitchFamily="2" charset="0"/>
                <a:cs typeface="Poppins Medium" panose="00000600000000000000" pitchFamily="2" charset="0"/>
              </a:rPr>
              <a:t>SKETCH 		</a:t>
            </a:r>
            <a:r>
              <a:rPr lang="en-US" dirty="0">
                <a:latin typeface="Poppins Medium" panose="00000600000000000000" pitchFamily="2" charset="0"/>
                <a:cs typeface="Poppins Medium" panose="00000600000000000000" pitchFamily="2" charset="0"/>
              </a:rPr>
              <a:t>   </a:t>
            </a:r>
            <a:r>
              <a:rPr lang="en-US" sz="1800" dirty="0">
                <a:latin typeface="Poppins Medium" panose="00000600000000000000" pitchFamily="2" charset="0"/>
                <a:cs typeface="Poppins Medium" panose="00000600000000000000" pitchFamily="2" charset="0"/>
              </a:rPr>
              <a:t> LOW-FIDELITY		           HIGH-FIDELITY</a:t>
            </a:r>
            <a:endParaRPr lang="en-US" dirty="0">
              <a:latin typeface="Poppins Medium" panose="00000600000000000000" pitchFamily="2" charset="0"/>
              <a:cs typeface="Poppins Medium" panose="00000600000000000000" pitchFamily="2" charset="0"/>
            </a:endParaRPr>
          </a:p>
        </p:txBody>
      </p:sp>
      <p:pic>
        <p:nvPicPr>
          <p:cNvPr id="2" name="Picture 1">
            <a:extLst>
              <a:ext uri="{FF2B5EF4-FFF2-40B4-BE49-F238E27FC236}">
                <a16:creationId xmlns:a16="http://schemas.microsoft.com/office/drawing/2014/main" id="{033649D1-0AFB-D50C-C0F2-1D58AB7D5E4B}"/>
              </a:ext>
            </a:extLst>
          </p:cNvPr>
          <p:cNvPicPr>
            <a:picLocks noChangeAspect="1"/>
          </p:cNvPicPr>
          <p:nvPr/>
        </p:nvPicPr>
        <p:blipFill>
          <a:blip r:embed="rId2"/>
          <a:stretch>
            <a:fillRect/>
          </a:stretch>
        </p:blipFill>
        <p:spPr>
          <a:xfrm>
            <a:off x="1115616" y="2649868"/>
            <a:ext cx="2532371" cy="3875477"/>
          </a:xfrm>
          <a:prstGeom prst="rect">
            <a:avLst/>
          </a:prstGeom>
        </p:spPr>
      </p:pic>
      <p:pic>
        <p:nvPicPr>
          <p:cNvPr id="5" name="Picture 4">
            <a:extLst>
              <a:ext uri="{FF2B5EF4-FFF2-40B4-BE49-F238E27FC236}">
                <a16:creationId xmlns:a16="http://schemas.microsoft.com/office/drawing/2014/main" id="{EAC35D05-A51D-BEF2-B9BA-6E4E43B69344}"/>
              </a:ext>
            </a:extLst>
          </p:cNvPr>
          <p:cNvPicPr>
            <a:picLocks noChangeAspect="1"/>
          </p:cNvPicPr>
          <p:nvPr/>
        </p:nvPicPr>
        <p:blipFill>
          <a:blip r:embed="rId3"/>
          <a:stretch>
            <a:fillRect/>
          </a:stretch>
        </p:blipFill>
        <p:spPr>
          <a:xfrm>
            <a:off x="4563919" y="2647172"/>
            <a:ext cx="2230162" cy="3910164"/>
          </a:xfrm>
          <a:prstGeom prst="rect">
            <a:avLst/>
          </a:prstGeom>
        </p:spPr>
      </p:pic>
      <p:pic>
        <p:nvPicPr>
          <p:cNvPr id="6" name="Picture 5">
            <a:extLst>
              <a:ext uri="{FF2B5EF4-FFF2-40B4-BE49-F238E27FC236}">
                <a16:creationId xmlns:a16="http://schemas.microsoft.com/office/drawing/2014/main" id="{6E8AFB4C-67C2-235B-1E7B-4D43D4CDA073}"/>
              </a:ext>
            </a:extLst>
          </p:cNvPr>
          <p:cNvPicPr>
            <a:picLocks noChangeAspect="1"/>
          </p:cNvPicPr>
          <p:nvPr/>
        </p:nvPicPr>
        <p:blipFill>
          <a:blip r:embed="rId4"/>
          <a:stretch>
            <a:fillRect/>
          </a:stretch>
        </p:blipFill>
        <p:spPr>
          <a:xfrm>
            <a:off x="7812360" y="2569335"/>
            <a:ext cx="2076244" cy="3986164"/>
          </a:xfrm>
          <a:prstGeom prst="rect">
            <a:avLst/>
          </a:prstGeom>
        </p:spPr>
      </p:pic>
    </p:spTree>
    <p:extLst>
      <p:ext uri="{BB962C8B-B14F-4D97-AF65-F5344CB8AC3E}">
        <p14:creationId xmlns:p14="http://schemas.microsoft.com/office/powerpoint/2010/main" val="2622130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8B1E08-9E6B-F3B2-8782-F79A63FC47C2}"/>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E2363A9-21BB-C9F9-0DC5-EFE1041205BE}"/>
              </a:ext>
            </a:extLst>
          </p:cNvPr>
          <p:cNvSpPr>
            <a:spLocks noGrp="1"/>
          </p:cNvSpPr>
          <p:nvPr>
            <p:ph type="title"/>
          </p:nvPr>
        </p:nvSpPr>
        <p:spPr>
          <a:xfrm>
            <a:off x="1309065" y="332656"/>
            <a:ext cx="1390727" cy="542925"/>
          </a:xfrm>
        </p:spPr>
        <p:txBody>
          <a:bodyPr>
            <a:normAutofit/>
          </a:bodyPr>
          <a:lstStyle/>
          <a:p>
            <a:r>
              <a:rPr lang="en-US" sz="2000" b="1" dirty="0">
                <a:solidFill>
                  <a:srgbClr val="1B8D73"/>
                </a:solidFill>
                <a:effectLst/>
                <a:latin typeface="Poppins ExtraBold" panose="00000900000000000000" pitchFamily="2" charset="0"/>
                <a:cs typeface="Poppins ExtraBold" panose="00000900000000000000" pitchFamily="2" charset="0"/>
              </a:rPr>
              <a:t>Iteration</a:t>
            </a:r>
            <a:endParaRPr lang="en-US" sz="2000" dirty="0">
              <a:solidFill>
                <a:srgbClr val="1B8D73"/>
              </a:solidFill>
              <a:effectLst/>
              <a:latin typeface="Poppins ExtraBold" panose="00000900000000000000" pitchFamily="2" charset="0"/>
              <a:cs typeface="Poppins ExtraBold" panose="00000900000000000000" pitchFamily="2" charset="0"/>
            </a:endParaRPr>
          </a:p>
        </p:txBody>
      </p:sp>
      <p:sp>
        <p:nvSpPr>
          <p:cNvPr id="9" name="TextBox 8">
            <a:extLst>
              <a:ext uri="{FF2B5EF4-FFF2-40B4-BE49-F238E27FC236}">
                <a16:creationId xmlns:a16="http://schemas.microsoft.com/office/drawing/2014/main" id="{416D2B19-9911-3D48-FC07-50A5F3D1B2B3}"/>
              </a:ext>
            </a:extLst>
          </p:cNvPr>
          <p:cNvSpPr txBox="1"/>
          <p:nvPr/>
        </p:nvSpPr>
        <p:spPr>
          <a:xfrm>
            <a:off x="1309064" y="1124744"/>
            <a:ext cx="8231487" cy="954107"/>
          </a:xfrm>
          <a:prstGeom prst="rect">
            <a:avLst/>
          </a:prstGeom>
          <a:noFill/>
        </p:spPr>
        <p:txBody>
          <a:bodyPr wrap="square">
            <a:spAutoFit/>
          </a:bodyPr>
          <a:lstStyle/>
          <a:p>
            <a:r>
              <a:rPr lang="en-US" sz="1400" dirty="0">
                <a:latin typeface="Poppins Light" panose="00000400000000000000" pitchFamily="2" charset="0"/>
                <a:cs typeface="Poppins Light" panose="00000400000000000000" pitchFamily="2" charset="0"/>
              </a:rPr>
              <a:t>The Design of the interface evolved over the three different phases; we want to Highlight the progression of the design over the different phases.</a:t>
            </a:r>
          </a:p>
          <a:p>
            <a:endParaRPr lang="en-US" sz="1400" dirty="0">
              <a:latin typeface="Poppins Light" panose="00000400000000000000" pitchFamily="2" charset="0"/>
              <a:cs typeface="Poppins Light" panose="00000400000000000000" pitchFamily="2" charset="0"/>
            </a:endParaRPr>
          </a:p>
          <a:p>
            <a:r>
              <a:rPr lang="en-US" sz="1400" dirty="0">
                <a:latin typeface="Poppins Medium" panose="00000600000000000000" pitchFamily="2" charset="0"/>
                <a:cs typeface="Poppins Medium" panose="00000600000000000000" pitchFamily="2" charset="0"/>
              </a:rPr>
              <a:t>HOME PAGE</a:t>
            </a:r>
          </a:p>
        </p:txBody>
      </p:sp>
      <p:sp>
        <p:nvSpPr>
          <p:cNvPr id="15" name="TextBox 14">
            <a:extLst>
              <a:ext uri="{FF2B5EF4-FFF2-40B4-BE49-F238E27FC236}">
                <a16:creationId xmlns:a16="http://schemas.microsoft.com/office/drawing/2014/main" id="{1E7B4339-2FA6-EE6A-FB2C-72AC3E583C8B}"/>
              </a:ext>
            </a:extLst>
          </p:cNvPr>
          <p:cNvSpPr txBox="1"/>
          <p:nvPr/>
        </p:nvSpPr>
        <p:spPr>
          <a:xfrm>
            <a:off x="2013694" y="2143348"/>
            <a:ext cx="7920880" cy="369332"/>
          </a:xfrm>
          <a:prstGeom prst="rect">
            <a:avLst/>
          </a:prstGeom>
          <a:noFill/>
        </p:spPr>
        <p:txBody>
          <a:bodyPr wrap="square">
            <a:spAutoFit/>
          </a:bodyPr>
          <a:lstStyle/>
          <a:p>
            <a:r>
              <a:rPr lang="en-US" sz="1800" dirty="0">
                <a:latin typeface="Poppins Medium" panose="00000600000000000000" pitchFamily="2" charset="0"/>
                <a:cs typeface="Poppins Medium" panose="00000600000000000000" pitchFamily="2" charset="0"/>
              </a:rPr>
              <a:t>SKETCH 		 LOW-FIDELITY		           HIGH-FIDELITY</a:t>
            </a:r>
            <a:endParaRPr lang="en-US" dirty="0">
              <a:latin typeface="Poppins Medium" panose="00000600000000000000" pitchFamily="2" charset="0"/>
              <a:cs typeface="Poppins Medium" panose="00000600000000000000" pitchFamily="2" charset="0"/>
            </a:endParaRPr>
          </a:p>
        </p:txBody>
      </p:sp>
      <p:pic>
        <p:nvPicPr>
          <p:cNvPr id="2" name="Picture 1">
            <a:extLst>
              <a:ext uri="{FF2B5EF4-FFF2-40B4-BE49-F238E27FC236}">
                <a16:creationId xmlns:a16="http://schemas.microsoft.com/office/drawing/2014/main" id="{1AABCB02-F4D0-E952-F867-93557A6B8356}"/>
              </a:ext>
            </a:extLst>
          </p:cNvPr>
          <p:cNvPicPr>
            <a:picLocks noChangeAspect="1"/>
          </p:cNvPicPr>
          <p:nvPr/>
        </p:nvPicPr>
        <p:blipFill>
          <a:blip r:embed="rId2"/>
          <a:stretch>
            <a:fillRect/>
          </a:stretch>
        </p:blipFill>
        <p:spPr>
          <a:xfrm>
            <a:off x="1592368" y="2708920"/>
            <a:ext cx="2214848" cy="3610874"/>
          </a:xfrm>
          <a:prstGeom prst="rect">
            <a:avLst/>
          </a:prstGeom>
        </p:spPr>
      </p:pic>
      <p:pic>
        <p:nvPicPr>
          <p:cNvPr id="5" name="Picture 4">
            <a:extLst>
              <a:ext uri="{FF2B5EF4-FFF2-40B4-BE49-F238E27FC236}">
                <a16:creationId xmlns:a16="http://schemas.microsoft.com/office/drawing/2014/main" id="{9751D96E-B3DB-EAE0-D840-D2DE50424C0C}"/>
              </a:ext>
            </a:extLst>
          </p:cNvPr>
          <p:cNvPicPr>
            <a:picLocks noChangeAspect="1"/>
          </p:cNvPicPr>
          <p:nvPr/>
        </p:nvPicPr>
        <p:blipFill rotWithShape="1">
          <a:blip r:embed="rId3"/>
          <a:srcRect l="9852" r="3856"/>
          <a:stretch/>
        </p:blipFill>
        <p:spPr>
          <a:xfrm>
            <a:off x="4716016" y="2752079"/>
            <a:ext cx="2028516" cy="3524555"/>
          </a:xfrm>
          <a:prstGeom prst="rect">
            <a:avLst/>
          </a:prstGeom>
        </p:spPr>
      </p:pic>
      <p:pic>
        <p:nvPicPr>
          <p:cNvPr id="6" name="Picture 5">
            <a:extLst>
              <a:ext uri="{FF2B5EF4-FFF2-40B4-BE49-F238E27FC236}">
                <a16:creationId xmlns:a16="http://schemas.microsoft.com/office/drawing/2014/main" id="{D0A36226-E042-27FB-4D80-A49BAAB5E237}"/>
              </a:ext>
            </a:extLst>
          </p:cNvPr>
          <p:cNvPicPr>
            <a:picLocks noChangeAspect="1"/>
          </p:cNvPicPr>
          <p:nvPr/>
        </p:nvPicPr>
        <p:blipFill>
          <a:blip r:embed="rId4"/>
          <a:stretch>
            <a:fillRect/>
          </a:stretch>
        </p:blipFill>
        <p:spPr>
          <a:xfrm>
            <a:off x="7996925" y="2538622"/>
            <a:ext cx="2028516" cy="3738012"/>
          </a:xfrm>
          <a:prstGeom prst="rect">
            <a:avLst/>
          </a:prstGeom>
        </p:spPr>
      </p:pic>
    </p:spTree>
    <p:extLst>
      <p:ext uri="{BB962C8B-B14F-4D97-AF65-F5344CB8AC3E}">
        <p14:creationId xmlns:p14="http://schemas.microsoft.com/office/powerpoint/2010/main" val="11079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8B1E08-9E6B-F3B2-8782-F79A63FC47C2}"/>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E2363A9-21BB-C9F9-0DC5-EFE1041205BE}"/>
              </a:ext>
            </a:extLst>
          </p:cNvPr>
          <p:cNvSpPr>
            <a:spLocks noGrp="1"/>
          </p:cNvSpPr>
          <p:nvPr>
            <p:ph type="title"/>
          </p:nvPr>
        </p:nvSpPr>
        <p:spPr>
          <a:xfrm>
            <a:off x="1309065" y="332656"/>
            <a:ext cx="1390727" cy="542925"/>
          </a:xfrm>
        </p:spPr>
        <p:txBody>
          <a:bodyPr>
            <a:normAutofit/>
          </a:bodyPr>
          <a:lstStyle/>
          <a:p>
            <a:r>
              <a:rPr lang="en-US" sz="2000" b="1" dirty="0">
                <a:solidFill>
                  <a:srgbClr val="1B8D73"/>
                </a:solidFill>
                <a:effectLst/>
                <a:latin typeface="Poppins ExtraBold" panose="00000900000000000000" pitchFamily="2" charset="0"/>
                <a:cs typeface="Poppins ExtraBold" panose="00000900000000000000" pitchFamily="2" charset="0"/>
              </a:rPr>
              <a:t>Iteration</a:t>
            </a:r>
            <a:endParaRPr lang="en-US" sz="2000" dirty="0">
              <a:solidFill>
                <a:srgbClr val="1B8D73"/>
              </a:solidFill>
              <a:effectLst/>
              <a:latin typeface="Poppins ExtraBold" panose="00000900000000000000" pitchFamily="2" charset="0"/>
              <a:cs typeface="Poppins ExtraBold" panose="00000900000000000000" pitchFamily="2" charset="0"/>
            </a:endParaRPr>
          </a:p>
        </p:txBody>
      </p:sp>
      <p:sp>
        <p:nvSpPr>
          <p:cNvPr id="9" name="TextBox 8">
            <a:extLst>
              <a:ext uri="{FF2B5EF4-FFF2-40B4-BE49-F238E27FC236}">
                <a16:creationId xmlns:a16="http://schemas.microsoft.com/office/drawing/2014/main" id="{416D2B19-9911-3D48-FC07-50A5F3D1B2B3}"/>
              </a:ext>
            </a:extLst>
          </p:cNvPr>
          <p:cNvSpPr txBox="1"/>
          <p:nvPr/>
        </p:nvSpPr>
        <p:spPr>
          <a:xfrm>
            <a:off x="1309064" y="1124744"/>
            <a:ext cx="8231487" cy="954107"/>
          </a:xfrm>
          <a:prstGeom prst="rect">
            <a:avLst/>
          </a:prstGeom>
          <a:noFill/>
        </p:spPr>
        <p:txBody>
          <a:bodyPr wrap="square">
            <a:spAutoFit/>
          </a:bodyPr>
          <a:lstStyle/>
          <a:p>
            <a:r>
              <a:rPr lang="en-US" sz="1400" dirty="0">
                <a:latin typeface="Poppins Light" panose="00000400000000000000" pitchFamily="2" charset="0"/>
                <a:cs typeface="Poppins Light" panose="00000400000000000000" pitchFamily="2" charset="0"/>
              </a:rPr>
              <a:t>The Design of the interface evolved over the three different phases; we want to Highlight the progression of the design over the different phases.</a:t>
            </a:r>
          </a:p>
          <a:p>
            <a:endParaRPr lang="en-US" sz="1400" dirty="0">
              <a:latin typeface="Poppins Light" panose="00000400000000000000" pitchFamily="2" charset="0"/>
              <a:cs typeface="Poppins Light" panose="00000400000000000000" pitchFamily="2" charset="0"/>
            </a:endParaRPr>
          </a:p>
          <a:p>
            <a:r>
              <a:rPr lang="en-US" sz="1400" dirty="0">
                <a:latin typeface="Poppins Medium" panose="00000600000000000000" pitchFamily="2" charset="0"/>
                <a:cs typeface="Poppins Medium" panose="00000600000000000000" pitchFamily="2" charset="0"/>
              </a:rPr>
              <a:t>Recycle Points Screen</a:t>
            </a:r>
          </a:p>
        </p:txBody>
      </p:sp>
      <p:sp>
        <p:nvSpPr>
          <p:cNvPr id="15" name="TextBox 14">
            <a:extLst>
              <a:ext uri="{FF2B5EF4-FFF2-40B4-BE49-F238E27FC236}">
                <a16:creationId xmlns:a16="http://schemas.microsoft.com/office/drawing/2014/main" id="{1E7B4339-2FA6-EE6A-FB2C-72AC3E583C8B}"/>
              </a:ext>
            </a:extLst>
          </p:cNvPr>
          <p:cNvSpPr txBox="1"/>
          <p:nvPr/>
        </p:nvSpPr>
        <p:spPr>
          <a:xfrm>
            <a:off x="1961456" y="2131620"/>
            <a:ext cx="7920880" cy="369332"/>
          </a:xfrm>
          <a:prstGeom prst="rect">
            <a:avLst/>
          </a:prstGeom>
          <a:noFill/>
        </p:spPr>
        <p:txBody>
          <a:bodyPr wrap="square">
            <a:spAutoFit/>
          </a:bodyPr>
          <a:lstStyle/>
          <a:p>
            <a:r>
              <a:rPr lang="en-US" sz="1800" dirty="0">
                <a:latin typeface="Poppins Medium" panose="00000600000000000000" pitchFamily="2" charset="0"/>
                <a:cs typeface="Poppins Medium" panose="00000600000000000000" pitchFamily="2" charset="0"/>
              </a:rPr>
              <a:t>SKETCH 		  LOW-FIDELITY		           HIGH-FIDELITY</a:t>
            </a:r>
            <a:endParaRPr lang="en-US" dirty="0">
              <a:latin typeface="Poppins Medium" panose="00000600000000000000" pitchFamily="2" charset="0"/>
              <a:cs typeface="Poppins Medium" panose="00000600000000000000" pitchFamily="2" charset="0"/>
            </a:endParaRPr>
          </a:p>
        </p:txBody>
      </p:sp>
      <p:pic>
        <p:nvPicPr>
          <p:cNvPr id="3" name="Picture 2">
            <a:extLst>
              <a:ext uri="{FF2B5EF4-FFF2-40B4-BE49-F238E27FC236}">
                <a16:creationId xmlns:a16="http://schemas.microsoft.com/office/drawing/2014/main" id="{FE06537C-ABD6-2912-E00E-6AB374B988A3}"/>
              </a:ext>
            </a:extLst>
          </p:cNvPr>
          <p:cNvPicPr>
            <a:picLocks noChangeAspect="1"/>
          </p:cNvPicPr>
          <p:nvPr/>
        </p:nvPicPr>
        <p:blipFill>
          <a:blip r:embed="rId2"/>
          <a:stretch>
            <a:fillRect/>
          </a:stretch>
        </p:blipFill>
        <p:spPr>
          <a:xfrm>
            <a:off x="1309064" y="2543129"/>
            <a:ext cx="2581362" cy="4019236"/>
          </a:xfrm>
          <a:prstGeom prst="rect">
            <a:avLst/>
          </a:prstGeom>
        </p:spPr>
      </p:pic>
      <p:pic>
        <p:nvPicPr>
          <p:cNvPr id="6" name="Picture 5">
            <a:extLst>
              <a:ext uri="{FF2B5EF4-FFF2-40B4-BE49-F238E27FC236}">
                <a16:creationId xmlns:a16="http://schemas.microsoft.com/office/drawing/2014/main" id="{C2C497EF-7F14-1DCE-42A0-978B0661CBC0}"/>
              </a:ext>
            </a:extLst>
          </p:cNvPr>
          <p:cNvPicPr>
            <a:picLocks noChangeAspect="1"/>
          </p:cNvPicPr>
          <p:nvPr/>
        </p:nvPicPr>
        <p:blipFill>
          <a:blip r:embed="rId3"/>
          <a:stretch>
            <a:fillRect/>
          </a:stretch>
        </p:blipFill>
        <p:spPr>
          <a:xfrm>
            <a:off x="4572000" y="2597028"/>
            <a:ext cx="2232347" cy="3940954"/>
          </a:xfrm>
          <a:prstGeom prst="rect">
            <a:avLst/>
          </a:prstGeom>
        </p:spPr>
      </p:pic>
      <p:pic>
        <p:nvPicPr>
          <p:cNvPr id="8" name="Picture 7">
            <a:extLst>
              <a:ext uri="{FF2B5EF4-FFF2-40B4-BE49-F238E27FC236}">
                <a16:creationId xmlns:a16="http://schemas.microsoft.com/office/drawing/2014/main" id="{2822774E-C8EA-D360-899B-AA935532C3EF}"/>
              </a:ext>
            </a:extLst>
          </p:cNvPr>
          <p:cNvPicPr>
            <a:picLocks noChangeAspect="1"/>
          </p:cNvPicPr>
          <p:nvPr/>
        </p:nvPicPr>
        <p:blipFill>
          <a:blip r:embed="rId4"/>
          <a:stretch>
            <a:fillRect/>
          </a:stretch>
        </p:blipFill>
        <p:spPr>
          <a:xfrm>
            <a:off x="8050679" y="2597026"/>
            <a:ext cx="2000989" cy="3940955"/>
          </a:xfrm>
          <a:prstGeom prst="rect">
            <a:avLst/>
          </a:prstGeom>
        </p:spPr>
      </p:pic>
    </p:spTree>
    <p:extLst>
      <p:ext uri="{BB962C8B-B14F-4D97-AF65-F5344CB8AC3E}">
        <p14:creationId xmlns:p14="http://schemas.microsoft.com/office/powerpoint/2010/main" val="3324868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20654EE-0D09-3233-A1E6-A320F225AF3E}"/>
              </a:ext>
            </a:extLst>
          </p:cNvPr>
          <p:cNvSpPr/>
          <p:nvPr/>
        </p:nvSpPr>
        <p:spPr>
          <a:xfrm>
            <a:off x="1505131" y="1639947"/>
            <a:ext cx="3600400" cy="423732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35C65A1E-C611-20E4-A8CF-920A5519D97E}"/>
              </a:ext>
            </a:extLst>
          </p:cNvPr>
          <p:cNvSpPr txBox="1">
            <a:spLocks/>
          </p:cNvSpPr>
          <p:nvPr/>
        </p:nvSpPr>
        <p:spPr>
          <a:xfrm>
            <a:off x="1403648" y="548680"/>
            <a:ext cx="4320480" cy="648072"/>
          </a:xfrm>
          <a:prstGeom prst="rect">
            <a:avLst/>
          </a:prstGeom>
        </p:spPr>
        <p:txBody>
          <a:bodyPr anchor="ctr">
            <a:normAutofit fontScale="75000" lnSpcReduction="200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3200" b="1" dirty="0">
                <a:solidFill>
                  <a:srgbClr val="1B8D73"/>
                </a:solidFill>
                <a:effectLst/>
                <a:latin typeface="Poppins ExtraBold" panose="00000900000000000000" pitchFamily="2" charset="0"/>
                <a:cs typeface="Poppins ExtraBold" panose="00000900000000000000" pitchFamily="2" charset="0"/>
              </a:rPr>
              <a:t>Theoretical Justifications</a:t>
            </a:r>
            <a:endParaRPr lang="en-US" sz="3200" dirty="0">
              <a:solidFill>
                <a:srgbClr val="1B8D73"/>
              </a:solidFill>
              <a:effectLst/>
              <a:latin typeface="Poppins ExtraBold" panose="00000900000000000000" pitchFamily="2" charset="0"/>
              <a:cs typeface="Poppins ExtraBold" panose="00000900000000000000" pitchFamily="2" charset="0"/>
            </a:endParaRPr>
          </a:p>
        </p:txBody>
      </p:sp>
      <p:sp>
        <p:nvSpPr>
          <p:cNvPr id="12" name="TextBox 11">
            <a:extLst>
              <a:ext uri="{FF2B5EF4-FFF2-40B4-BE49-F238E27FC236}">
                <a16:creationId xmlns:a16="http://schemas.microsoft.com/office/drawing/2014/main" id="{3DD287BD-5020-0660-CC3E-E3170CD5C368}"/>
              </a:ext>
            </a:extLst>
          </p:cNvPr>
          <p:cNvSpPr txBox="1"/>
          <p:nvPr/>
        </p:nvSpPr>
        <p:spPr>
          <a:xfrm>
            <a:off x="1691680" y="1776025"/>
            <a:ext cx="1152128"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1. Colors</a:t>
            </a:r>
          </a:p>
        </p:txBody>
      </p:sp>
      <p:sp>
        <p:nvSpPr>
          <p:cNvPr id="13" name="Content Placeholder 10">
            <a:extLst>
              <a:ext uri="{FF2B5EF4-FFF2-40B4-BE49-F238E27FC236}">
                <a16:creationId xmlns:a16="http://schemas.microsoft.com/office/drawing/2014/main" id="{867E6AF4-F65D-C81F-26FD-D5968CFF1F59}"/>
              </a:ext>
            </a:extLst>
          </p:cNvPr>
          <p:cNvSpPr txBox="1">
            <a:spLocks/>
          </p:cNvSpPr>
          <p:nvPr/>
        </p:nvSpPr>
        <p:spPr>
          <a:xfrm>
            <a:off x="5128163" y="1639946"/>
            <a:ext cx="3754945" cy="4165318"/>
          </a:xfrm>
          <a:prstGeom prst="rect">
            <a:avLst/>
          </a:prstGeom>
        </p:spPr>
        <p:txBody>
          <a:bodyPr>
            <a:no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marL="0" indent="0" algn="just">
              <a:spcBef>
                <a:spcPts val="0"/>
              </a:spcBef>
              <a:buFont typeface="Wingdings 2"/>
              <a:buNone/>
            </a:pPr>
            <a:r>
              <a:rPr lang="en-US" sz="1100" dirty="0">
                <a:latin typeface="Poppins" panose="00000500000000000000" pitchFamily="2" charset="0"/>
                <a:cs typeface="Poppins" panose="00000500000000000000" pitchFamily="2" charset="0"/>
              </a:rPr>
              <a:t>The team decided on using green and white as brand colors.</a:t>
            </a:r>
          </a:p>
          <a:p>
            <a:pPr marL="0" indent="0" algn="just">
              <a:spcBef>
                <a:spcPts val="0"/>
              </a:spcBef>
              <a:buFont typeface="Wingdings 2"/>
              <a:buNone/>
            </a:pPr>
            <a:endParaRPr lang="en-US" sz="1100" dirty="0">
              <a:latin typeface="Poppins" panose="00000500000000000000" pitchFamily="2" charset="0"/>
              <a:cs typeface="Poppins" panose="00000500000000000000" pitchFamily="2" charset="0"/>
            </a:endParaRPr>
          </a:p>
          <a:p>
            <a:pPr marL="0" indent="0" algn="just">
              <a:spcBef>
                <a:spcPts val="0"/>
              </a:spcBef>
              <a:buFont typeface="Wingdings 2"/>
              <a:buNone/>
            </a:pPr>
            <a:r>
              <a:rPr lang="en-US" sz="1100" dirty="0">
                <a:latin typeface="Poppins" panose="00000500000000000000" pitchFamily="2" charset="0"/>
                <a:cs typeface="Poppins" panose="00000500000000000000" pitchFamily="2" charset="0"/>
              </a:rPr>
              <a:t>Green is often associated with nature, growth, and sustainability, making it a suitable choice for an app focused on recycling and environmental conservation. In many cultures, green is associated with environmental awareness and eco-friendliness. By using green as a primary color, the app can appeal to users who are environmentally conscious and looking for ways to reduce their carbon footprint.</a:t>
            </a:r>
          </a:p>
          <a:p>
            <a:pPr marL="0" indent="0" algn="just">
              <a:spcBef>
                <a:spcPts val="0"/>
              </a:spcBef>
              <a:buFont typeface="Wingdings 2"/>
              <a:buNone/>
            </a:pPr>
            <a:endParaRPr lang="en-US" sz="1100" dirty="0">
              <a:latin typeface="Poppins" panose="00000500000000000000" pitchFamily="2" charset="0"/>
              <a:cs typeface="Poppins" panose="00000500000000000000" pitchFamily="2" charset="0"/>
            </a:endParaRPr>
          </a:p>
          <a:p>
            <a:pPr marL="0" indent="0" algn="just">
              <a:spcBef>
                <a:spcPts val="0"/>
              </a:spcBef>
              <a:buFont typeface="Wingdings 2"/>
              <a:buNone/>
            </a:pPr>
            <a:r>
              <a:rPr lang="en-US" sz="1100" dirty="0">
                <a:latin typeface="Poppins" panose="00000500000000000000" pitchFamily="2" charset="0"/>
                <a:cs typeface="Poppins" panose="00000500000000000000" pitchFamily="2" charset="0"/>
              </a:rPr>
              <a:t>While white is often used as a background color in design because it provides a high level of contrast with other colors. This can make text and other elements easier to read and navigate, improving the overall user experience.</a:t>
            </a:r>
          </a:p>
          <a:p>
            <a:pPr marL="0" indent="0" algn="just">
              <a:spcBef>
                <a:spcPts val="0"/>
              </a:spcBef>
              <a:buFont typeface="Wingdings 2"/>
              <a:buNone/>
            </a:pPr>
            <a:endParaRPr lang="en-US" sz="1100" dirty="0">
              <a:latin typeface="Poppins" panose="00000500000000000000" pitchFamily="2" charset="0"/>
              <a:cs typeface="Poppins" panose="00000500000000000000" pitchFamily="2" charset="0"/>
            </a:endParaRPr>
          </a:p>
          <a:p>
            <a:pPr marL="0" indent="0" algn="just">
              <a:spcBef>
                <a:spcPts val="0"/>
              </a:spcBef>
              <a:buFont typeface="Wingdings 2"/>
              <a:buNone/>
            </a:pPr>
            <a:r>
              <a:rPr lang="en-US" sz="1100" dirty="0">
                <a:latin typeface="Poppins" panose="00000500000000000000" pitchFamily="2" charset="0"/>
                <a:cs typeface="Poppins" panose="00000500000000000000" pitchFamily="2" charset="0"/>
              </a:rPr>
              <a:t>Green and white are both colors that are generally considered to be accessible to a wide range of users, including those with color vision deficiencies. This can help ensure that the app is usable by as many people as possible.</a:t>
            </a:r>
          </a:p>
        </p:txBody>
      </p:sp>
      <p:pic>
        <p:nvPicPr>
          <p:cNvPr id="3" name="Picture 2">
            <a:extLst>
              <a:ext uri="{FF2B5EF4-FFF2-40B4-BE49-F238E27FC236}">
                <a16:creationId xmlns:a16="http://schemas.microsoft.com/office/drawing/2014/main" id="{B5AE6CAB-932C-8F70-A323-AC9E620118C8}"/>
              </a:ext>
            </a:extLst>
          </p:cNvPr>
          <p:cNvPicPr>
            <a:picLocks noChangeAspect="1"/>
          </p:cNvPicPr>
          <p:nvPr/>
        </p:nvPicPr>
        <p:blipFill>
          <a:blip r:embed="rId2"/>
          <a:stretch>
            <a:fillRect/>
          </a:stretch>
        </p:blipFill>
        <p:spPr>
          <a:xfrm>
            <a:off x="1619672" y="2270685"/>
            <a:ext cx="1579616" cy="3431934"/>
          </a:xfrm>
          <a:prstGeom prst="rect">
            <a:avLst/>
          </a:prstGeom>
        </p:spPr>
      </p:pic>
      <p:pic>
        <p:nvPicPr>
          <p:cNvPr id="5" name="Picture 4">
            <a:extLst>
              <a:ext uri="{FF2B5EF4-FFF2-40B4-BE49-F238E27FC236}">
                <a16:creationId xmlns:a16="http://schemas.microsoft.com/office/drawing/2014/main" id="{D618636F-EE27-AC09-1535-A6C3212592CD}"/>
              </a:ext>
            </a:extLst>
          </p:cNvPr>
          <p:cNvPicPr>
            <a:picLocks noChangeAspect="1"/>
          </p:cNvPicPr>
          <p:nvPr/>
        </p:nvPicPr>
        <p:blipFill>
          <a:blip r:embed="rId3"/>
          <a:stretch>
            <a:fillRect/>
          </a:stretch>
        </p:blipFill>
        <p:spPr>
          <a:xfrm>
            <a:off x="3376130" y="2274515"/>
            <a:ext cx="1579616" cy="3428104"/>
          </a:xfrm>
          <a:prstGeom prst="rect">
            <a:avLst/>
          </a:prstGeom>
        </p:spPr>
      </p:pic>
    </p:spTree>
    <p:extLst>
      <p:ext uri="{BB962C8B-B14F-4D97-AF65-F5344CB8AC3E}">
        <p14:creationId xmlns:p14="http://schemas.microsoft.com/office/powerpoint/2010/main" val="1597338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20654EE-0D09-3233-A1E6-A320F225AF3E}"/>
              </a:ext>
            </a:extLst>
          </p:cNvPr>
          <p:cNvSpPr/>
          <p:nvPr/>
        </p:nvSpPr>
        <p:spPr>
          <a:xfrm>
            <a:off x="1505131" y="1639947"/>
            <a:ext cx="3600400" cy="423732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35C65A1E-C611-20E4-A8CF-920A5519D97E}"/>
              </a:ext>
            </a:extLst>
          </p:cNvPr>
          <p:cNvSpPr txBox="1">
            <a:spLocks/>
          </p:cNvSpPr>
          <p:nvPr/>
        </p:nvSpPr>
        <p:spPr>
          <a:xfrm>
            <a:off x="1403648" y="548680"/>
            <a:ext cx="4320480" cy="648072"/>
          </a:xfrm>
          <a:prstGeom prst="rect">
            <a:avLst/>
          </a:prstGeom>
        </p:spPr>
        <p:txBody>
          <a:bodyPr anchor="ctr">
            <a:normAutofit fontScale="75000" lnSpcReduction="200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3200" b="1" dirty="0">
                <a:solidFill>
                  <a:srgbClr val="1B8D73"/>
                </a:solidFill>
                <a:effectLst/>
                <a:latin typeface="Poppins" panose="00000500000000000000" pitchFamily="2" charset="0"/>
                <a:cs typeface="Poppins" panose="00000500000000000000" pitchFamily="2" charset="0"/>
              </a:rPr>
              <a:t>Theoretical Justifications</a:t>
            </a:r>
            <a:endParaRPr lang="en-US" sz="3200" dirty="0">
              <a:solidFill>
                <a:srgbClr val="1B8D73"/>
              </a:solidFill>
              <a:effectLst/>
              <a:latin typeface="Poppins" panose="00000500000000000000" pitchFamily="2" charset="0"/>
              <a:cs typeface="Poppins" panose="00000500000000000000" pitchFamily="2" charset="0"/>
            </a:endParaRPr>
          </a:p>
        </p:txBody>
      </p:sp>
      <p:sp>
        <p:nvSpPr>
          <p:cNvPr id="12" name="TextBox 11">
            <a:extLst>
              <a:ext uri="{FF2B5EF4-FFF2-40B4-BE49-F238E27FC236}">
                <a16:creationId xmlns:a16="http://schemas.microsoft.com/office/drawing/2014/main" id="{3DD287BD-5020-0660-CC3E-E3170CD5C368}"/>
              </a:ext>
            </a:extLst>
          </p:cNvPr>
          <p:cNvSpPr txBox="1"/>
          <p:nvPr/>
        </p:nvSpPr>
        <p:spPr>
          <a:xfrm>
            <a:off x="1691680" y="1776025"/>
            <a:ext cx="2448272"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2. Navigation Style</a:t>
            </a:r>
          </a:p>
        </p:txBody>
      </p:sp>
      <p:sp>
        <p:nvSpPr>
          <p:cNvPr id="13" name="Content Placeholder 10">
            <a:extLst>
              <a:ext uri="{FF2B5EF4-FFF2-40B4-BE49-F238E27FC236}">
                <a16:creationId xmlns:a16="http://schemas.microsoft.com/office/drawing/2014/main" id="{867E6AF4-F65D-C81F-26FD-D5968CFF1F59}"/>
              </a:ext>
            </a:extLst>
          </p:cNvPr>
          <p:cNvSpPr txBox="1">
            <a:spLocks/>
          </p:cNvSpPr>
          <p:nvPr/>
        </p:nvSpPr>
        <p:spPr>
          <a:xfrm>
            <a:off x="5177368" y="1700808"/>
            <a:ext cx="3754945" cy="3589253"/>
          </a:xfrm>
          <a:prstGeom prst="rect">
            <a:avLst/>
          </a:prstGeom>
        </p:spPr>
        <p:txBody>
          <a:bodyPr>
            <a:no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marL="0" indent="0" algn="just">
              <a:lnSpc>
                <a:spcPct val="90000"/>
              </a:lnSpc>
              <a:spcBef>
                <a:spcPts val="0"/>
              </a:spcBef>
              <a:buNone/>
            </a:pPr>
            <a:r>
              <a:rPr lang="en-US" sz="1100" dirty="0">
                <a:latin typeface="Poppins" panose="00000500000000000000" pitchFamily="2" charset="0"/>
                <a:cs typeface="Poppins" panose="00000500000000000000" pitchFamily="2" charset="0"/>
              </a:rPr>
              <a:t>The team chose to put a fixed navbar at the bottom of the screen as it is the most accessible area for users' thumbs when holding a mobile device. This is known as the "thumb zone." By placing the navigation bar at the bottom, users can easily reach and interact with the navigation elements without having to stretch or adjust their grip on the device. This enhances the overall user experience by reducing physical strain and making navigation more comfortable and intuitive.</a:t>
            </a:r>
          </a:p>
          <a:p>
            <a:pPr marL="0" indent="0" algn="just">
              <a:lnSpc>
                <a:spcPct val="90000"/>
              </a:lnSpc>
              <a:spcBef>
                <a:spcPts val="0"/>
              </a:spcBef>
              <a:buNone/>
            </a:pPr>
            <a:endParaRPr lang="en-US" sz="1100" dirty="0">
              <a:latin typeface="Poppins" panose="00000500000000000000" pitchFamily="2" charset="0"/>
              <a:cs typeface="Poppins" panose="00000500000000000000" pitchFamily="2" charset="0"/>
            </a:endParaRPr>
          </a:p>
          <a:p>
            <a:pPr marL="0" indent="0" algn="just">
              <a:lnSpc>
                <a:spcPct val="90000"/>
              </a:lnSpc>
              <a:spcBef>
                <a:spcPts val="0"/>
              </a:spcBef>
              <a:buNone/>
            </a:pPr>
            <a:endParaRPr lang="en-US" sz="1100" dirty="0">
              <a:latin typeface="Poppins" panose="00000500000000000000" pitchFamily="2" charset="0"/>
              <a:cs typeface="Poppins" panose="00000500000000000000" pitchFamily="2" charset="0"/>
            </a:endParaRPr>
          </a:p>
          <a:p>
            <a:pPr marL="0" indent="0" algn="just">
              <a:lnSpc>
                <a:spcPct val="90000"/>
              </a:lnSpc>
              <a:spcBef>
                <a:spcPts val="0"/>
              </a:spcBef>
              <a:buNone/>
            </a:pPr>
            <a:r>
              <a:rPr lang="en-US" sz="1100" dirty="0">
                <a:latin typeface="Poppins" panose="00000500000000000000" pitchFamily="2" charset="0"/>
                <a:cs typeface="Poppins" panose="00000500000000000000" pitchFamily="2" charset="0"/>
              </a:rPr>
              <a:t>A fixed navigation bar at the bottom of the screen provides a consistent and predictable user interface. Users expect to find navigation elements at the bottom of the screen in many mobile apps, as this has become a common design pattern. By adhering to this convention, users can quickly and easily locate the navigation bar and access key features of the app without having to search or guess where they might be located. This consistency enhances usability and reduces cognitive load, as users don't have to learn a new navigation system for each app they use.</a:t>
            </a:r>
          </a:p>
        </p:txBody>
      </p:sp>
      <p:pic>
        <p:nvPicPr>
          <p:cNvPr id="4" name="Picture 3">
            <a:extLst>
              <a:ext uri="{FF2B5EF4-FFF2-40B4-BE49-F238E27FC236}">
                <a16:creationId xmlns:a16="http://schemas.microsoft.com/office/drawing/2014/main" id="{97F57C8F-D2F9-8687-080A-5FBEDEAD4B3D}"/>
              </a:ext>
            </a:extLst>
          </p:cNvPr>
          <p:cNvPicPr>
            <a:picLocks noChangeAspect="1"/>
          </p:cNvPicPr>
          <p:nvPr/>
        </p:nvPicPr>
        <p:blipFill>
          <a:blip r:embed="rId2"/>
          <a:stretch>
            <a:fillRect/>
          </a:stretch>
        </p:blipFill>
        <p:spPr>
          <a:xfrm>
            <a:off x="2513243" y="2256578"/>
            <a:ext cx="1584176" cy="3473665"/>
          </a:xfrm>
          <a:prstGeom prst="rect">
            <a:avLst/>
          </a:prstGeom>
        </p:spPr>
      </p:pic>
    </p:spTree>
    <p:extLst>
      <p:ext uri="{BB962C8B-B14F-4D97-AF65-F5344CB8AC3E}">
        <p14:creationId xmlns:p14="http://schemas.microsoft.com/office/powerpoint/2010/main" val="1960594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20654EE-0D09-3233-A1E6-A320F225AF3E}"/>
              </a:ext>
            </a:extLst>
          </p:cNvPr>
          <p:cNvSpPr/>
          <p:nvPr/>
        </p:nvSpPr>
        <p:spPr>
          <a:xfrm>
            <a:off x="1505131" y="1639947"/>
            <a:ext cx="3600400" cy="423732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35C65A1E-C611-20E4-A8CF-920A5519D97E}"/>
              </a:ext>
            </a:extLst>
          </p:cNvPr>
          <p:cNvSpPr txBox="1">
            <a:spLocks/>
          </p:cNvSpPr>
          <p:nvPr/>
        </p:nvSpPr>
        <p:spPr>
          <a:xfrm>
            <a:off x="1403648" y="548680"/>
            <a:ext cx="4320480" cy="648072"/>
          </a:xfrm>
          <a:prstGeom prst="rect">
            <a:avLst/>
          </a:prstGeom>
        </p:spPr>
        <p:txBody>
          <a:bodyPr anchor="ctr">
            <a:normAutofit fontScale="75000" lnSpcReduction="200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3200" b="1" dirty="0">
                <a:solidFill>
                  <a:srgbClr val="1B8D73"/>
                </a:solidFill>
                <a:effectLst/>
                <a:latin typeface="Poppins" panose="00000500000000000000" pitchFamily="2" charset="0"/>
                <a:cs typeface="Poppins" panose="00000500000000000000" pitchFamily="2" charset="0"/>
              </a:rPr>
              <a:t>Theoretical Justifications</a:t>
            </a:r>
            <a:endParaRPr lang="en-US" sz="3200" dirty="0">
              <a:solidFill>
                <a:srgbClr val="1B8D73"/>
              </a:solidFill>
              <a:effectLst/>
              <a:latin typeface="Poppins" panose="00000500000000000000" pitchFamily="2" charset="0"/>
              <a:cs typeface="Poppins" panose="00000500000000000000" pitchFamily="2" charset="0"/>
            </a:endParaRPr>
          </a:p>
        </p:txBody>
      </p:sp>
      <p:sp>
        <p:nvSpPr>
          <p:cNvPr id="12" name="TextBox 11">
            <a:extLst>
              <a:ext uri="{FF2B5EF4-FFF2-40B4-BE49-F238E27FC236}">
                <a16:creationId xmlns:a16="http://schemas.microsoft.com/office/drawing/2014/main" id="{3DD287BD-5020-0660-CC3E-E3170CD5C368}"/>
              </a:ext>
            </a:extLst>
          </p:cNvPr>
          <p:cNvSpPr txBox="1"/>
          <p:nvPr/>
        </p:nvSpPr>
        <p:spPr>
          <a:xfrm>
            <a:off x="1691680" y="1776025"/>
            <a:ext cx="3312368" cy="338554"/>
          </a:xfrm>
          <a:prstGeom prst="rect">
            <a:avLst/>
          </a:prstGeom>
          <a:noFill/>
        </p:spPr>
        <p:txBody>
          <a:bodyPr wrap="square" rtlCol="0">
            <a:spAutoFit/>
          </a:bodyPr>
          <a:lstStyle/>
          <a:p>
            <a:r>
              <a:rPr lang="en-US" sz="1600" dirty="0">
                <a:latin typeface="Poppins ExtraBold" panose="00000900000000000000" pitchFamily="2" charset="0"/>
                <a:cs typeface="Poppins ExtraBold" panose="00000900000000000000" pitchFamily="2" charset="0"/>
              </a:rPr>
              <a:t>3. Authentication Mechanism</a:t>
            </a:r>
          </a:p>
        </p:txBody>
      </p:sp>
      <p:sp>
        <p:nvSpPr>
          <p:cNvPr id="13" name="Content Placeholder 10">
            <a:extLst>
              <a:ext uri="{FF2B5EF4-FFF2-40B4-BE49-F238E27FC236}">
                <a16:creationId xmlns:a16="http://schemas.microsoft.com/office/drawing/2014/main" id="{867E6AF4-F65D-C81F-26FD-D5968CFF1F59}"/>
              </a:ext>
            </a:extLst>
          </p:cNvPr>
          <p:cNvSpPr txBox="1">
            <a:spLocks/>
          </p:cNvSpPr>
          <p:nvPr/>
        </p:nvSpPr>
        <p:spPr>
          <a:xfrm>
            <a:off x="5190597" y="1639947"/>
            <a:ext cx="3754945" cy="4100125"/>
          </a:xfrm>
          <a:prstGeom prst="rect">
            <a:avLst/>
          </a:prstGeom>
        </p:spPr>
        <p:txBody>
          <a:bodyPr>
            <a:no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marL="82296" indent="0">
              <a:buNone/>
            </a:pPr>
            <a:r>
              <a:rPr lang="en-US" sz="1100" dirty="0">
                <a:latin typeface="Poppins" panose="00000500000000000000" pitchFamily="2" charset="0"/>
                <a:cs typeface="Poppins" panose="00000500000000000000" pitchFamily="2" charset="0"/>
              </a:rPr>
              <a:t>The design team chose to collect the user's full name, email, and password for sign-up to ensure a comprehensive and secure authentication process. By collecting the full name, the app can personalize user experiences and communications, fostering a sense of belonging and trust. The email serves as a unique identifier and a means of communication, while the password ensures account security. This approach aligns with the principle of least privilege, as it only collects the necessary information for account creation.</a:t>
            </a:r>
          </a:p>
          <a:p>
            <a:pPr marL="82296" indent="0">
              <a:buNone/>
            </a:pPr>
            <a:r>
              <a:rPr lang="en-US" sz="1100" dirty="0">
                <a:latin typeface="Poppins" panose="00000500000000000000" pitchFamily="2" charset="0"/>
                <a:cs typeface="Poppins" panose="00000500000000000000" pitchFamily="2" charset="0"/>
              </a:rPr>
              <a:t>For returning users, the design team opted for a simplified authentication mechanism, requiring only the user's email and password. This decision was made to enhance user experience by reducing friction during the login process. By eliminating the need to re-enter the full name, the app streamlines the login experience, making it more efficient and user-friendly. This approach also aligns with the principle of simplicity, as it minimizes the number of steps required for returning users to access the app.</a:t>
            </a:r>
          </a:p>
        </p:txBody>
      </p:sp>
      <p:pic>
        <p:nvPicPr>
          <p:cNvPr id="3" name="Picture 2">
            <a:extLst>
              <a:ext uri="{FF2B5EF4-FFF2-40B4-BE49-F238E27FC236}">
                <a16:creationId xmlns:a16="http://schemas.microsoft.com/office/drawing/2014/main" id="{9F5213AC-2E72-5D48-60FC-B71AE8BD6BF3}"/>
              </a:ext>
            </a:extLst>
          </p:cNvPr>
          <p:cNvPicPr>
            <a:picLocks noChangeAspect="1"/>
          </p:cNvPicPr>
          <p:nvPr/>
        </p:nvPicPr>
        <p:blipFill>
          <a:blip r:embed="rId2"/>
          <a:stretch>
            <a:fillRect/>
          </a:stretch>
        </p:blipFill>
        <p:spPr>
          <a:xfrm>
            <a:off x="1619672" y="2250657"/>
            <a:ext cx="1619984" cy="3473019"/>
          </a:xfrm>
          <a:prstGeom prst="rect">
            <a:avLst/>
          </a:prstGeom>
        </p:spPr>
      </p:pic>
      <p:pic>
        <p:nvPicPr>
          <p:cNvPr id="7" name="Picture 6">
            <a:extLst>
              <a:ext uri="{FF2B5EF4-FFF2-40B4-BE49-F238E27FC236}">
                <a16:creationId xmlns:a16="http://schemas.microsoft.com/office/drawing/2014/main" id="{1DFE1D15-9AD2-3034-4C75-46EB0A258B96}"/>
              </a:ext>
            </a:extLst>
          </p:cNvPr>
          <p:cNvPicPr>
            <a:picLocks noChangeAspect="1"/>
          </p:cNvPicPr>
          <p:nvPr/>
        </p:nvPicPr>
        <p:blipFill>
          <a:blip r:embed="rId3"/>
          <a:stretch>
            <a:fillRect/>
          </a:stretch>
        </p:blipFill>
        <p:spPr>
          <a:xfrm>
            <a:off x="3347864" y="2244572"/>
            <a:ext cx="1608044" cy="3495500"/>
          </a:xfrm>
          <a:prstGeom prst="rect">
            <a:avLst/>
          </a:prstGeom>
        </p:spPr>
      </p:pic>
    </p:spTree>
    <p:extLst>
      <p:ext uri="{BB962C8B-B14F-4D97-AF65-F5344CB8AC3E}">
        <p14:creationId xmlns:p14="http://schemas.microsoft.com/office/powerpoint/2010/main" val="712608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332656"/>
            <a:ext cx="6912768" cy="1224136"/>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297123" y="1654931"/>
            <a:ext cx="2549756"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Visibility of System Status</a:t>
            </a:r>
          </a:p>
        </p:txBody>
      </p:sp>
      <p:sp>
        <p:nvSpPr>
          <p:cNvPr id="12" name="TextBox 11">
            <a:extLst>
              <a:ext uri="{FF2B5EF4-FFF2-40B4-BE49-F238E27FC236}">
                <a16:creationId xmlns:a16="http://schemas.microsoft.com/office/drawing/2014/main" id="{93910FB3-F683-4E5A-EC30-D272E1EA1932}"/>
              </a:ext>
            </a:extLst>
          </p:cNvPr>
          <p:cNvSpPr txBox="1"/>
          <p:nvPr/>
        </p:nvSpPr>
        <p:spPr>
          <a:xfrm>
            <a:off x="6589710" y="1614071"/>
            <a:ext cx="2333732" cy="523220"/>
          </a:xfrm>
          <a:prstGeom prst="rect">
            <a:avLst/>
          </a:prstGeom>
          <a:noFill/>
        </p:spPr>
        <p:txBody>
          <a:bodyPr wrap="square" rtlCol="0">
            <a:spAutoFit/>
          </a:bodyPr>
          <a:lstStyle/>
          <a:p>
            <a:pPr algn="r"/>
            <a:r>
              <a:rPr lang="en-US" sz="1400" dirty="0">
                <a:latin typeface="Poppins Medium" panose="00000600000000000000" pitchFamily="2" charset="0"/>
                <a:cs typeface="Poppins Medium" panose="00000600000000000000" pitchFamily="2" charset="0"/>
              </a:rPr>
              <a:t>Match Between System and Real World</a:t>
            </a:r>
          </a:p>
        </p:txBody>
      </p:sp>
      <p:cxnSp>
        <p:nvCxnSpPr>
          <p:cNvPr id="13" name="Straight Arrow Connector 12">
            <a:extLst>
              <a:ext uri="{FF2B5EF4-FFF2-40B4-BE49-F238E27FC236}">
                <a16:creationId xmlns:a16="http://schemas.microsoft.com/office/drawing/2014/main" id="{29E45F37-D348-B85E-75BB-FFE288D5D56D}"/>
              </a:ext>
            </a:extLst>
          </p:cNvPr>
          <p:cNvCxnSpPr>
            <a:cxnSpLocks/>
          </p:cNvCxnSpPr>
          <p:nvPr/>
        </p:nvCxnSpPr>
        <p:spPr>
          <a:xfrm flipH="1">
            <a:off x="3403980" y="2460193"/>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78E4946-1E33-97D7-FE21-FF8002ED2ECD}"/>
              </a:ext>
            </a:extLst>
          </p:cNvPr>
          <p:cNvCxnSpPr>
            <a:cxnSpLocks/>
          </p:cNvCxnSpPr>
          <p:nvPr/>
        </p:nvCxnSpPr>
        <p:spPr>
          <a:xfrm>
            <a:off x="6589710" y="5877272"/>
            <a:ext cx="216024"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BC6D6CE5-1A89-C136-57E0-86999E2349D9}"/>
              </a:ext>
            </a:extLst>
          </p:cNvPr>
          <p:cNvPicPr>
            <a:picLocks noChangeAspect="1"/>
          </p:cNvPicPr>
          <p:nvPr/>
        </p:nvPicPr>
        <p:blipFill>
          <a:blip r:embed="rId2"/>
          <a:stretch>
            <a:fillRect/>
          </a:stretch>
        </p:blipFill>
        <p:spPr>
          <a:xfrm>
            <a:off x="1368563" y="1912216"/>
            <a:ext cx="2005940" cy="4452747"/>
          </a:xfrm>
          <a:prstGeom prst="rect">
            <a:avLst/>
          </a:prstGeom>
        </p:spPr>
      </p:pic>
      <p:sp>
        <p:nvSpPr>
          <p:cNvPr id="6" name="TextBox 5">
            <a:extLst>
              <a:ext uri="{FF2B5EF4-FFF2-40B4-BE49-F238E27FC236}">
                <a16:creationId xmlns:a16="http://schemas.microsoft.com/office/drawing/2014/main" id="{ECECEB6F-16DD-5C39-B5F8-17F1167711A5}"/>
              </a:ext>
            </a:extLst>
          </p:cNvPr>
          <p:cNvSpPr txBox="1"/>
          <p:nvPr/>
        </p:nvSpPr>
        <p:spPr>
          <a:xfrm>
            <a:off x="3669403" y="2204864"/>
            <a:ext cx="2414765" cy="861774"/>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 Successful Message</a:t>
            </a:r>
          </a:p>
          <a:p>
            <a:pPr algn="ctr"/>
            <a:endParaRPr lang="en-US" sz="1600" dirty="0">
              <a:solidFill>
                <a:schemeClr val="bg1"/>
              </a:solidFill>
            </a:endParaRPr>
          </a:p>
          <a:p>
            <a:pPr algn="just"/>
            <a:endParaRPr lang="en-US" dirty="0"/>
          </a:p>
        </p:txBody>
      </p:sp>
      <p:sp>
        <p:nvSpPr>
          <p:cNvPr id="8" name="TextBox 7">
            <a:extLst>
              <a:ext uri="{FF2B5EF4-FFF2-40B4-BE49-F238E27FC236}">
                <a16:creationId xmlns:a16="http://schemas.microsoft.com/office/drawing/2014/main" id="{1C20EC98-3FAF-1279-EFEC-9B4B81E5350C}"/>
              </a:ext>
            </a:extLst>
          </p:cNvPr>
          <p:cNvSpPr txBox="1"/>
          <p:nvPr/>
        </p:nvSpPr>
        <p:spPr>
          <a:xfrm>
            <a:off x="3722783" y="2477797"/>
            <a:ext cx="2308004" cy="830997"/>
          </a:xfrm>
          <a:prstGeom prst="rect">
            <a:avLst/>
          </a:prstGeom>
          <a:noFill/>
        </p:spPr>
        <p:txBody>
          <a:bodyPr wrap="square" rtlCol="0">
            <a:spAutoFit/>
          </a:bodyPr>
          <a:lstStyle/>
          <a:p>
            <a:r>
              <a:rPr lang="en-US" sz="1000">
                <a:latin typeface="Poppins" panose="00000500000000000000" pitchFamily="2" charset="0"/>
                <a:cs typeface="Poppins" panose="00000500000000000000" pitchFamily="2" charset="0"/>
              </a:rPr>
              <a:t>A clear message notifying the use that their recycle points have been successfully redeemed.</a:t>
            </a:r>
          </a:p>
          <a:p>
            <a:endParaRPr lang="en-NG" dirty="0">
              <a:latin typeface="Poppins" panose="00000500000000000000" pitchFamily="2" charset="0"/>
              <a:cs typeface="Poppins" panose="00000500000000000000" pitchFamily="2" charset="0"/>
            </a:endParaRPr>
          </a:p>
        </p:txBody>
      </p:sp>
      <p:pic>
        <p:nvPicPr>
          <p:cNvPr id="10" name="Picture 9">
            <a:extLst>
              <a:ext uri="{FF2B5EF4-FFF2-40B4-BE49-F238E27FC236}">
                <a16:creationId xmlns:a16="http://schemas.microsoft.com/office/drawing/2014/main" id="{397FF69F-21BC-4B4A-1D1D-79A06651DC42}"/>
              </a:ext>
            </a:extLst>
          </p:cNvPr>
          <p:cNvPicPr>
            <a:picLocks noChangeAspect="1"/>
          </p:cNvPicPr>
          <p:nvPr/>
        </p:nvPicPr>
        <p:blipFill>
          <a:blip r:embed="rId3"/>
          <a:stretch>
            <a:fillRect/>
          </a:stretch>
        </p:blipFill>
        <p:spPr>
          <a:xfrm>
            <a:off x="6859893" y="2072597"/>
            <a:ext cx="2061965" cy="4452747"/>
          </a:xfrm>
          <a:prstGeom prst="rect">
            <a:avLst/>
          </a:prstGeom>
        </p:spPr>
      </p:pic>
      <p:sp>
        <p:nvSpPr>
          <p:cNvPr id="19" name="TextBox 18">
            <a:extLst>
              <a:ext uri="{FF2B5EF4-FFF2-40B4-BE49-F238E27FC236}">
                <a16:creationId xmlns:a16="http://schemas.microsoft.com/office/drawing/2014/main" id="{0BFDB525-4069-2DB9-ACFC-3BA65B6AA11B}"/>
              </a:ext>
            </a:extLst>
          </p:cNvPr>
          <p:cNvSpPr txBox="1"/>
          <p:nvPr/>
        </p:nvSpPr>
        <p:spPr>
          <a:xfrm>
            <a:off x="3995936" y="5230939"/>
            <a:ext cx="2550397" cy="1107996"/>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System and Real World</a:t>
            </a:r>
          </a:p>
          <a:p>
            <a:pPr algn="just"/>
            <a:endParaRPr lang="en-US" sz="1600" dirty="0">
              <a:solidFill>
                <a:schemeClr val="bg1"/>
              </a:solidFill>
              <a:latin typeface="Poppins" panose="00000500000000000000" pitchFamily="2" charset="0"/>
              <a:cs typeface="Poppins" panose="00000500000000000000" pitchFamily="2" charset="0"/>
            </a:endParaRPr>
          </a:p>
          <a:p>
            <a:pPr algn="just"/>
            <a:endParaRPr lang="en-US" sz="1600" dirty="0">
              <a:solidFill>
                <a:schemeClr val="bg1"/>
              </a:solidFill>
              <a:latin typeface="Poppins" panose="00000500000000000000" pitchFamily="2" charset="0"/>
              <a:cs typeface="Poppins" panose="00000500000000000000" pitchFamily="2" charset="0"/>
            </a:endParaRPr>
          </a:p>
          <a:p>
            <a:pPr algn="just"/>
            <a:endParaRPr lang="en-US" dirty="0"/>
          </a:p>
        </p:txBody>
      </p:sp>
      <p:sp>
        <p:nvSpPr>
          <p:cNvPr id="20" name="TextBox 19">
            <a:extLst>
              <a:ext uri="{FF2B5EF4-FFF2-40B4-BE49-F238E27FC236}">
                <a16:creationId xmlns:a16="http://schemas.microsoft.com/office/drawing/2014/main" id="{FB8BFFAF-F769-7C9A-E6E9-8F0DB3E28331}"/>
              </a:ext>
            </a:extLst>
          </p:cNvPr>
          <p:cNvSpPr txBox="1"/>
          <p:nvPr/>
        </p:nvSpPr>
        <p:spPr>
          <a:xfrm>
            <a:off x="4009476" y="5540459"/>
            <a:ext cx="2737207" cy="984885"/>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A clear depiction of a real world map, allowing the user to know that the desired recycle point has  been accurately identified</a:t>
            </a:r>
          </a:p>
          <a:p>
            <a:endParaRPr lang="en-NG"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972812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332656"/>
            <a:ext cx="6912768" cy="1224136"/>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331640" y="1648788"/>
            <a:ext cx="2549756"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User Control and Freedom</a:t>
            </a:r>
          </a:p>
        </p:txBody>
      </p:sp>
      <p:sp>
        <p:nvSpPr>
          <p:cNvPr id="12" name="TextBox 11">
            <a:extLst>
              <a:ext uri="{FF2B5EF4-FFF2-40B4-BE49-F238E27FC236}">
                <a16:creationId xmlns:a16="http://schemas.microsoft.com/office/drawing/2014/main" id="{93910FB3-F683-4E5A-EC30-D272E1EA1932}"/>
              </a:ext>
            </a:extLst>
          </p:cNvPr>
          <p:cNvSpPr txBox="1"/>
          <p:nvPr/>
        </p:nvSpPr>
        <p:spPr>
          <a:xfrm>
            <a:off x="6444208" y="1648787"/>
            <a:ext cx="2549756" cy="307777"/>
          </a:xfrm>
          <a:prstGeom prst="rect">
            <a:avLst/>
          </a:prstGeom>
          <a:noFill/>
        </p:spPr>
        <p:txBody>
          <a:bodyPr wrap="square" rtlCol="0">
            <a:spAutoFit/>
          </a:bodyPr>
          <a:lstStyle/>
          <a:p>
            <a:pPr algn="r"/>
            <a:r>
              <a:rPr lang="en-US" sz="1400" dirty="0">
                <a:latin typeface="Poppins Medium" panose="00000600000000000000" pitchFamily="2" charset="0"/>
                <a:cs typeface="Poppins Medium" panose="00000600000000000000" pitchFamily="2" charset="0"/>
              </a:rPr>
              <a:t>User Control and Freedom</a:t>
            </a:r>
          </a:p>
        </p:txBody>
      </p:sp>
      <p:cxnSp>
        <p:nvCxnSpPr>
          <p:cNvPr id="15" name="Straight Arrow Connector 14">
            <a:extLst>
              <a:ext uri="{FF2B5EF4-FFF2-40B4-BE49-F238E27FC236}">
                <a16:creationId xmlns:a16="http://schemas.microsoft.com/office/drawing/2014/main" id="{E23D76A8-C04C-DA64-2CE0-7743B2345B60}"/>
              </a:ext>
            </a:extLst>
          </p:cNvPr>
          <p:cNvCxnSpPr>
            <a:cxnSpLocks/>
          </p:cNvCxnSpPr>
          <p:nvPr/>
        </p:nvCxnSpPr>
        <p:spPr>
          <a:xfrm>
            <a:off x="6732240" y="5840766"/>
            <a:ext cx="216024"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654868A-E616-65F7-ED85-6E155C2C7B45}"/>
              </a:ext>
            </a:extLst>
          </p:cNvPr>
          <p:cNvCxnSpPr>
            <a:cxnSpLocks/>
          </p:cNvCxnSpPr>
          <p:nvPr/>
        </p:nvCxnSpPr>
        <p:spPr>
          <a:xfrm flipH="1">
            <a:off x="3492212" y="2448480"/>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ED03567-0B74-36DA-BE51-19541C2262D0}"/>
              </a:ext>
            </a:extLst>
          </p:cNvPr>
          <p:cNvSpPr txBox="1"/>
          <p:nvPr/>
        </p:nvSpPr>
        <p:spPr>
          <a:xfrm>
            <a:off x="4234055" y="5397310"/>
            <a:ext cx="2414765" cy="861774"/>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User Control</a:t>
            </a:r>
          </a:p>
          <a:p>
            <a:pPr algn="ctr"/>
            <a:endParaRPr lang="en-US" sz="1600" dirty="0">
              <a:solidFill>
                <a:schemeClr val="bg1"/>
              </a:solidFill>
            </a:endParaRPr>
          </a:p>
          <a:p>
            <a:pPr algn="just"/>
            <a:endParaRPr lang="en-US" dirty="0"/>
          </a:p>
        </p:txBody>
      </p:sp>
      <p:sp>
        <p:nvSpPr>
          <p:cNvPr id="6" name="TextBox 5">
            <a:extLst>
              <a:ext uri="{FF2B5EF4-FFF2-40B4-BE49-F238E27FC236}">
                <a16:creationId xmlns:a16="http://schemas.microsoft.com/office/drawing/2014/main" id="{916D8B34-A2F1-AFFB-8F07-D6D8AFD55313}"/>
              </a:ext>
            </a:extLst>
          </p:cNvPr>
          <p:cNvSpPr txBox="1"/>
          <p:nvPr/>
        </p:nvSpPr>
        <p:spPr>
          <a:xfrm>
            <a:off x="4287436" y="5673381"/>
            <a:ext cx="2308004" cy="830997"/>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The “x” icon ensures that the user can cancel the process at anytime.</a:t>
            </a:r>
          </a:p>
          <a:p>
            <a:endParaRPr lang="en-NG" dirty="0">
              <a:latin typeface="Poppins" panose="00000500000000000000" pitchFamily="2" charset="0"/>
              <a:cs typeface="Poppins" panose="00000500000000000000" pitchFamily="2" charset="0"/>
            </a:endParaRPr>
          </a:p>
        </p:txBody>
      </p:sp>
      <p:pic>
        <p:nvPicPr>
          <p:cNvPr id="9" name="Picture 8">
            <a:extLst>
              <a:ext uri="{FF2B5EF4-FFF2-40B4-BE49-F238E27FC236}">
                <a16:creationId xmlns:a16="http://schemas.microsoft.com/office/drawing/2014/main" id="{4B629DFA-3991-2B3A-3E2D-1A0CBC2DF8C1}"/>
              </a:ext>
            </a:extLst>
          </p:cNvPr>
          <p:cNvPicPr>
            <a:picLocks noChangeAspect="1"/>
          </p:cNvPicPr>
          <p:nvPr/>
        </p:nvPicPr>
        <p:blipFill>
          <a:blip r:embed="rId2"/>
          <a:stretch>
            <a:fillRect/>
          </a:stretch>
        </p:blipFill>
        <p:spPr>
          <a:xfrm>
            <a:off x="6948264" y="2159169"/>
            <a:ext cx="1889924" cy="4099915"/>
          </a:xfrm>
          <a:prstGeom prst="rect">
            <a:avLst/>
          </a:prstGeom>
        </p:spPr>
      </p:pic>
      <p:pic>
        <p:nvPicPr>
          <p:cNvPr id="14" name="Picture 13">
            <a:extLst>
              <a:ext uri="{FF2B5EF4-FFF2-40B4-BE49-F238E27FC236}">
                <a16:creationId xmlns:a16="http://schemas.microsoft.com/office/drawing/2014/main" id="{618A2DEB-27EB-744B-830F-C8648DD9AA48}"/>
              </a:ext>
            </a:extLst>
          </p:cNvPr>
          <p:cNvPicPr>
            <a:picLocks noChangeAspect="1"/>
          </p:cNvPicPr>
          <p:nvPr/>
        </p:nvPicPr>
        <p:blipFill>
          <a:blip r:embed="rId3"/>
          <a:stretch>
            <a:fillRect/>
          </a:stretch>
        </p:blipFill>
        <p:spPr>
          <a:xfrm>
            <a:off x="1496804" y="2159169"/>
            <a:ext cx="1882303" cy="4031329"/>
          </a:xfrm>
          <a:prstGeom prst="rect">
            <a:avLst/>
          </a:prstGeom>
        </p:spPr>
      </p:pic>
      <p:sp>
        <p:nvSpPr>
          <p:cNvPr id="17" name="TextBox 16">
            <a:extLst>
              <a:ext uri="{FF2B5EF4-FFF2-40B4-BE49-F238E27FC236}">
                <a16:creationId xmlns:a16="http://schemas.microsoft.com/office/drawing/2014/main" id="{643C93DF-444C-CA4C-8C07-F8B3846DFD98}"/>
              </a:ext>
            </a:extLst>
          </p:cNvPr>
          <p:cNvSpPr txBox="1"/>
          <p:nvPr/>
        </p:nvSpPr>
        <p:spPr>
          <a:xfrm>
            <a:off x="3779397" y="2061743"/>
            <a:ext cx="2414765" cy="861774"/>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User Control</a:t>
            </a:r>
          </a:p>
          <a:p>
            <a:pPr algn="ctr"/>
            <a:endParaRPr lang="en-US" sz="1600" dirty="0">
              <a:solidFill>
                <a:schemeClr val="bg1"/>
              </a:solidFill>
            </a:endParaRPr>
          </a:p>
          <a:p>
            <a:pPr algn="just"/>
            <a:endParaRPr lang="en-US" dirty="0"/>
          </a:p>
        </p:txBody>
      </p:sp>
      <p:sp>
        <p:nvSpPr>
          <p:cNvPr id="19" name="TextBox 18">
            <a:extLst>
              <a:ext uri="{FF2B5EF4-FFF2-40B4-BE49-F238E27FC236}">
                <a16:creationId xmlns:a16="http://schemas.microsoft.com/office/drawing/2014/main" id="{AB9F9FC4-A50D-A82E-A409-7C9FE4600383}"/>
              </a:ext>
            </a:extLst>
          </p:cNvPr>
          <p:cNvSpPr txBox="1"/>
          <p:nvPr/>
        </p:nvSpPr>
        <p:spPr>
          <a:xfrm>
            <a:off x="3832778" y="2337814"/>
            <a:ext cx="2308004" cy="830997"/>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The “&lt;” icon ensures that the user can return to the previous page easily at any time.</a:t>
            </a:r>
          </a:p>
          <a:p>
            <a:endParaRPr lang="en-NG"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48769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648" y="786483"/>
            <a:ext cx="3496432" cy="648072"/>
          </a:xfrm>
        </p:spPr>
        <p:txBody>
          <a:bodyPr>
            <a:normAutofit fontScale="90000"/>
          </a:bodyPr>
          <a:lstStyle/>
          <a:p>
            <a:r>
              <a:rPr lang="en-US" sz="3200" b="1" dirty="0">
                <a:solidFill>
                  <a:srgbClr val="478073"/>
                </a:solidFill>
                <a:effectLst/>
                <a:latin typeface="Poppins" panose="00000500000000000000" pitchFamily="2" charset="0"/>
                <a:cs typeface="Poppins" panose="00000500000000000000" pitchFamily="2" charset="0"/>
              </a:rPr>
              <a:t>Table of Content</a:t>
            </a:r>
            <a:endParaRPr lang="en-US" sz="3200" dirty="0">
              <a:solidFill>
                <a:srgbClr val="478073"/>
              </a:solidFill>
              <a:effectLst/>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EFF46699-53C6-E177-D7DD-F9F45458E4DC}"/>
              </a:ext>
            </a:extLst>
          </p:cNvPr>
          <p:cNvSpPr txBox="1"/>
          <p:nvPr/>
        </p:nvSpPr>
        <p:spPr>
          <a:xfrm>
            <a:off x="1403648" y="1988840"/>
            <a:ext cx="6192688" cy="2554545"/>
          </a:xfrm>
          <a:prstGeom prst="rect">
            <a:avLst/>
          </a:prstGeom>
          <a:noFill/>
        </p:spPr>
        <p:txBody>
          <a:bodyPr wrap="square" rtlCol="0">
            <a:spAutoFit/>
          </a:bodyPr>
          <a:lstStyle/>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Problem Definition</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User Stories</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Navigational Map | Site Map</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Low Fidelity – Sketches, Wireflow</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Detailed Mockups</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Iteration</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Theoretical Justification</a:t>
            </a:r>
          </a:p>
          <a:p>
            <a:pPr marL="342900" indent="-342900">
              <a:buFont typeface="Wingdings" panose="05000000000000000000" pitchFamily="2" charset="2"/>
              <a:buChar char="v"/>
            </a:pPr>
            <a:r>
              <a:rPr lang="en-US" sz="2000" dirty="0">
                <a:latin typeface="Poppins" panose="00000500000000000000" pitchFamily="2" charset="0"/>
                <a:cs typeface="Poppins" panose="00000500000000000000" pitchFamily="2" charset="0"/>
              </a:rPr>
              <a:t>10 Principles in design</a:t>
            </a:r>
          </a:p>
        </p:txBody>
      </p:sp>
      <p:cxnSp>
        <p:nvCxnSpPr>
          <p:cNvPr id="6" name="Straight Connector 5">
            <a:extLst>
              <a:ext uri="{FF2B5EF4-FFF2-40B4-BE49-F238E27FC236}">
                <a16:creationId xmlns:a16="http://schemas.microsoft.com/office/drawing/2014/main" id="{BC6EB538-BA99-1DD4-E6FF-3D0988B224CC}"/>
              </a:ext>
            </a:extLst>
          </p:cNvPr>
          <p:cNvCxnSpPr/>
          <p:nvPr/>
        </p:nvCxnSpPr>
        <p:spPr>
          <a:xfrm>
            <a:off x="1547664" y="5805264"/>
            <a:ext cx="2880320" cy="0"/>
          </a:xfrm>
          <a:prstGeom prst="line">
            <a:avLst/>
          </a:prstGeom>
          <a:ln w="38100">
            <a:solidFill>
              <a:srgbClr val="47807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332656"/>
            <a:ext cx="6912768" cy="1224136"/>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279848" y="1711517"/>
            <a:ext cx="2592288"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Consistency and Standard</a:t>
            </a:r>
          </a:p>
        </p:txBody>
      </p:sp>
      <p:sp>
        <p:nvSpPr>
          <p:cNvPr id="12" name="TextBox 11">
            <a:extLst>
              <a:ext uri="{FF2B5EF4-FFF2-40B4-BE49-F238E27FC236}">
                <a16:creationId xmlns:a16="http://schemas.microsoft.com/office/drawing/2014/main" id="{93910FB3-F683-4E5A-EC30-D272E1EA1932}"/>
              </a:ext>
            </a:extLst>
          </p:cNvPr>
          <p:cNvSpPr txBox="1"/>
          <p:nvPr/>
        </p:nvSpPr>
        <p:spPr>
          <a:xfrm>
            <a:off x="7321951" y="1711517"/>
            <a:ext cx="1613652" cy="307777"/>
          </a:xfrm>
          <a:prstGeom prst="rect">
            <a:avLst/>
          </a:prstGeom>
          <a:noFill/>
        </p:spPr>
        <p:txBody>
          <a:bodyPr wrap="square" rtlCol="0">
            <a:spAutoFit/>
          </a:bodyPr>
          <a:lstStyle/>
          <a:p>
            <a:pPr algn="r"/>
            <a:r>
              <a:rPr lang="en-US" sz="1400" dirty="0">
                <a:latin typeface="Poppins Medium" panose="00000600000000000000" pitchFamily="2" charset="0"/>
                <a:cs typeface="Poppins Medium" panose="00000600000000000000" pitchFamily="2" charset="0"/>
              </a:rPr>
              <a:t>Error Prevention</a:t>
            </a:r>
          </a:p>
        </p:txBody>
      </p:sp>
      <p:cxnSp>
        <p:nvCxnSpPr>
          <p:cNvPr id="15" name="Straight Arrow Connector 14">
            <a:extLst>
              <a:ext uri="{FF2B5EF4-FFF2-40B4-BE49-F238E27FC236}">
                <a16:creationId xmlns:a16="http://schemas.microsoft.com/office/drawing/2014/main" id="{E23D76A8-C04C-DA64-2CE0-7743B2345B60}"/>
              </a:ext>
            </a:extLst>
          </p:cNvPr>
          <p:cNvCxnSpPr>
            <a:cxnSpLocks/>
          </p:cNvCxnSpPr>
          <p:nvPr/>
        </p:nvCxnSpPr>
        <p:spPr>
          <a:xfrm>
            <a:off x="6837276" y="4581128"/>
            <a:ext cx="216024"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654868A-E616-65F7-ED85-6E155C2C7B45}"/>
              </a:ext>
            </a:extLst>
          </p:cNvPr>
          <p:cNvCxnSpPr>
            <a:cxnSpLocks/>
          </p:cNvCxnSpPr>
          <p:nvPr/>
        </p:nvCxnSpPr>
        <p:spPr>
          <a:xfrm flipH="1">
            <a:off x="3433851" y="2511210"/>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9DD673B0-D82C-021B-CA29-DDF9AFC15826}"/>
              </a:ext>
            </a:extLst>
          </p:cNvPr>
          <p:cNvPicPr>
            <a:picLocks noChangeAspect="1"/>
          </p:cNvPicPr>
          <p:nvPr/>
        </p:nvPicPr>
        <p:blipFill>
          <a:blip r:embed="rId2"/>
          <a:stretch>
            <a:fillRect/>
          </a:stretch>
        </p:blipFill>
        <p:spPr>
          <a:xfrm>
            <a:off x="7053300" y="2151684"/>
            <a:ext cx="1882303" cy="4107536"/>
          </a:xfrm>
          <a:prstGeom prst="rect">
            <a:avLst/>
          </a:prstGeom>
        </p:spPr>
      </p:pic>
      <p:sp>
        <p:nvSpPr>
          <p:cNvPr id="7" name="TextBox 6">
            <a:extLst>
              <a:ext uri="{FF2B5EF4-FFF2-40B4-BE49-F238E27FC236}">
                <a16:creationId xmlns:a16="http://schemas.microsoft.com/office/drawing/2014/main" id="{B371F815-FA9D-CC0D-0FDF-C8C40D4282E5}"/>
              </a:ext>
            </a:extLst>
          </p:cNvPr>
          <p:cNvSpPr txBox="1"/>
          <p:nvPr/>
        </p:nvSpPr>
        <p:spPr>
          <a:xfrm>
            <a:off x="4397436" y="4150241"/>
            <a:ext cx="2414765" cy="861774"/>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Error Prevention</a:t>
            </a:r>
          </a:p>
          <a:p>
            <a:pPr algn="ctr"/>
            <a:endParaRPr lang="en-US" sz="1600" dirty="0">
              <a:solidFill>
                <a:schemeClr val="bg1"/>
              </a:solidFill>
            </a:endParaRPr>
          </a:p>
          <a:p>
            <a:pPr algn="just"/>
            <a:endParaRPr lang="en-US" dirty="0"/>
          </a:p>
        </p:txBody>
      </p:sp>
      <p:sp>
        <p:nvSpPr>
          <p:cNvPr id="9" name="TextBox 8">
            <a:extLst>
              <a:ext uri="{FF2B5EF4-FFF2-40B4-BE49-F238E27FC236}">
                <a16:creationId xmlns:a16="http://schemas.microsoft.com/office/drawing/2014/main" id="{1E82A6B3-D5A0-8482-D149-EF3A824B2834}"/>
              </a:ext>
            </a:extLst>
          </p:cNvPr>
          <p:cNvSpPr txBox="1"/>
          <p:nvPr/>
        </p:nvSpPr>
        <p:spPr>
          <a:xfrm>
            <a:off x="4397436" y="4365104"/>
            <a:ext cx="2308004" cy="553998"/>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A clear message guiding users on the correct information to input during the signup process</a:t>
            </a:r>
            <a:endParaRPr lang="en-NG" dirty="0">
              <a:latin typeface="Poppins" panose="00000500000000000000" pitchFamily="2" charset="0"/>
              <a:cs typeface="Poppins" panose="00000500000000000000" pitchFamily="2" charset="0"/>
            </a:endParaRPr>
          </a:p>
        </p:txBody>
      </p:sp>
      <p:sp>
        <p:nvSpPr>
          <p:cNvPr id="16" name="TextBox 15">
            <a:extLst>
              <a:ext uri="{FF2B5EF4-FFF2-40B4-BE49-F238E27FC236}">
                <a16:creationId xmlns:a16="http://schemas.microsoft.com/office/drawing/2014/main" id="{D0663183-C20C-FC5F-1790-CACB2DB7FDF5}"/>
              </a:ext>
            </a:extLst>
          </p:cNvPr>
          <p:cNvSpPr txBox="1"/>
          <p:nvPr/>
        </p:nvSpPr>
        <p:spPr>
          <a:xfrm>
            <a:off x="3768497" y="2126924"/>
            <a:ext cx="2414765" cy="1046440"/>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Consistency &amp; Standard</a:t>
            </a:r>
          </a:p>
          <a:p>
            <a:pPr algn="just"/>
            <a:endParaRPr lang="en-US" sz="1400" dirty="0">
              <a:solidFill>
                <a:schemeClr val="bg1"/>
              </a:solidFill>
              <a:latin typeface="Poppins" panose="00000500000000000000" pitchFamily="2" charset="0"/>
              <a:cs typeface="Poppins" panose="00000500000000000000" pitchFamily="2" charset="0"/>
            </a:endParaRPr>
          </a:p>
          <a:p>
            <a:pPr algn="ctr"/>
            <a:endParaRPr lang="en-US" sz="1600" dirty="0">
              <a:solidFill>
                <a:schemeClr val="bg1"/>
              </a:solidFill>
            </a:endParaRPr>
          </a:p>
          <a:p>
            <a:pPr algn="just"/>
            <a:endParaRPr lang="en-US" dirty="0"/>
          </a:p>
        </p:txBody>
      </p:sp>
      <p:sp>
        <p:nvSpPr>
          <p:cNvPr id="17" name="TextBox 16">
            <a:extLst>
              <a:ext uri="{FF2B5EF4-FFF2-40B4-BE49-F238E27FC236}">
                <a16:creationId xmlns:a16="http://schemas.microsoft.com/office/drawing/2014/main" id="{95E6C11A-0AB1-3697-6C66-6ED139673814}"/>
              </a:ext>
            </a:extLst>
          </p:cNvPr>
          <p:cNvSpPr txBox="1"/>
          <p:nvPr/>
        </p:nvSpPr>
        <p:spPr>
          <a:xfrm>
            <a:off x="3795910" y="2361074"/>
            <a:ext cx="2308004" cy="707886"/>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The same icons were consistently used to represent each specific feature across all pages.</a:t>
            </a:r>
            <a:endParaRPr lang="en-NG" sz="1000" dirty="0">
              <a:latin typeface="Poppins" panose="00000500000000000000" pitchFamily="2" charset="0"/>
              <a:cs typeface="Poppins" panose="00000500000000000000" pitchFamily="2" charset="0"/>
            </a:endParaRPr>
          </a:p>
        </p:txBody>
      </p:sp>
      <p:pic>
        <p:nvPicPr>
          <p:cNvPr id="19" name="Picture 18">
            <a:extLst>
              <a:ext uri="{FF2B5EF4-FFF2-40B4-BE49-F238E27FC236}">
                <a16:creationId xmlns:a16="http://schemas.microsoft.com/office/drawing/2014/main" id="{0C79C880-663A-58D4-B322-101B5A19729A}"/>
              </a:ext>
            </a:extLst>
          </p:cNvPr>
          <p:cNvPicPr>
            <a:picLocks noChangeAspect="1"/>
          </p:cNvPicPr>
          <p:nvPr/>
        </p:nvPicPr>
        <p:blipFill>
          <a:blip r:embed="rId3"/>
          <a:stretch>
            <a:fillRect/>
          </a:stretch>
        </p:blipFill>
        <p:spPr>
          <a:xfrm>
            <a:off x="1523224" y="2193902"/>
            <a:ext cx="1789646" cy="3924205"/>
          </a:xfrm>
          <a:prstGeom prst="rect">
            <a:avLst/>
          </a:prstGeom>
        </p:spPr>
      </p:pic>
    </p:spTree>
    <p:extLst>
      <p:ext uri="{BB962C8B-B14F-4D97-AF65-F5344CB8AC3E}">
        <p14:creationId xmlns:p14="http://schemas.microsoft.com/office/powerpoint/2010/main" val="351094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332656"/>
            <a:ext cx="6912768" cy="1224136"/>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326377" y="1700809"/>
            <a:ext cx="3024336"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Recognition Rather Than Recall</a:t>
            </a:r>
          </a:p>
        </p:txBody>
      </p:sp>
      <p:sp>
        <p:nvSpPr>
          <p:cNvPr id="12" name="TextBox 11">
            <a:extLst>
              <a:ext uri="{FF2B5EF4-FFF2-40B4-BE49-F238E27FC236}">
                <a16:creationId xmlns:a16="http://schemas.microsoft.com/office/drawing/2014/main" id="{93910FB3-F683-4E5A-EC30-D272E1EA1932}"/>
              </a:ext>
            </a:extLst>
          </p:cNvPr>
          <p:cNvSpPr txBox="1"/>
          <p:nvPr/>
        </p:nvSpPr>
        <p:spPr>
          <a:xfrm>
            <a:off x="6084168" y="1700808"/>
            <a:ext cx="2909796" cy="307777"/>
          </a:xfrm>
          <a:prstGeom prst="rect">
            <a:avLst/>
          </a:prstGeom>
          <a:noFill/>
        </p:spPr>
        <p:txBody>
          <a:bodyPr wrap="square" rtlCol="0">
            <a:spAutoFit/>
          </a:bodyPr>
          <a:lstStyle/>
          <a:p>
            <a:pPr algn="r"/>
            <a:r>
              <a:rPr lang="en-US" sz="1400" dirty="0">
                <a:latin typeface="Poppins Medium" panose="00000600000000000000" pitchFamily="2" charset="0"/>
                <a:cs typeface="Poppins Medium" panose="00000600000000000000" pitchFamily="2" charset="0"/>
              </a:rPr>
              <a:t>Flexibility and Efficiency of Use</a:t>
            </a:r>
          </a:p>
        </p:txBody>
      </p:sp>
      <p:cxnSp>
        <p:nvCxnSpPr>
          <p:cNvPr id="15" name="Straight Arrow Connector 14">
            <a:extLst>
              <a:ext uri="{FF2B5EF4-FFF2-40B4-BE49-F238E27FC236}">
                <a16:creationId xmlns:a16="http://schemas.microsoft.com/office/drawing/2014/main" id="{E23D76A8-C04C-DA64-2CE0-7743B2345B60}"/>
              </a:ext>
            </a:extLst>
          </p:cNvPr>
          <p:cNvCxnSpPr>
            <a:cxnSpLocks/>
          </p:cNvCxnSpPr>
          <p:nvPr/>
        </p:nvCxnSpPr>
        <p:spPr>
          <a:xfrm>
            <a:off x="6726977" y="5892787"/>
            <a:ext cx="216024"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654868A-E616-65F7-ED85-6E155C2C7B45}"/>
              </a:ext>
            </a:extLst>
          </p:cNvPr>
          <p:cNvCxnSpPr>
            <a:cxnSpLocks/>
          </p:cNvCxnSpPr>
          <p:nvPr/>
        </p:nvCxnSpPr>
        <p:spPr>
          <a:xfrm flipH="1">
            <a:off x="3486949" y="2500501"/>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008132-7BFB-E427-0052-B4E02BA816DC}"/>
              </a:ext>
            </a:extLst>
          </p:cNvPr>
          <p:cNvPicPr>
            <a:picLocks noChangeAspect="1"/>
          </p:cNvPicPr>
          <p:nvPr/>
        </p:nvPicPr>
        <p:blipFill>
          <a:blip r:embed="rId2"/>
          <a:stretch>
            <a:fillRect/>
          </a:stretch>
        </p:blipFill>
        <p:spPr>
          <a:xfrm>
            <a:off x="1576211" y="2152603"/>
            <a:ext cx="1789646" cy="3924205"/>
          </a:xfrm>
          <a:prstGeom prst="rect">
            <a:avLst/>
          </a:prstGeom>
        </p:spPr>
      </p:pic>
      <p:sp>
        <p:nvSpPr>
          <p:cNvPr id="7" name="TextBox 6">
            <a:extLst>
              <a:ext uri="{FF2B5EF4-FFF2-40B4-BE49-F238E27FC236}">
                <a16:creationId xmlns:a16="http://schemas.microsoft.com/office/drawing/2014/main" id="{A6FA9590-8C6E-1CFB-F097-C07EA9F9040B}"/>
              </a:ext>
            </a:extLst>
          </p:cNvPr>
          <p:cNvSpPr txBox="1"/>
          <p:nvPr/>
        </p:nvSpPr>
        <p:spPr>
          <a:xfrm>
            <a:off x="3809380" y="2140623"/>
            <a:ext cx="2414765" cy="1046440"/>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Recognition</a:t>
            </a:r>
          </a:p>
          <a:p>
            <a:pPr algn="just"/>
            <a:endParaRPr lang="en-US" sz="1400" dirty="0">
              <a:solidFill>
                <a:schemeClr val="bg1"/>
              </a:solidFill>
              <a:latin typeface="Poppins" panose="00000500000000000000" pitchFamily="2" charset="0"/>
              <a:cs typeface="Poppins" panose="00000500000000000000" pitchFamily="2" charset="0"/>
            </a:endParaRPr>
          </a:p>
          <a:p>
            <a:pPr algn="ctr"/>
            <a:endParaRPr lang="en-US" sz="1600" dirty="0">
              <a:solidFill>
                <a:schemeClr val="bg1"/>
              </a:solidFill>
            </a:endParaRPr>
          </a:p>
          <a:p>
            <a:pPr algn="just"/>
            <a:endParaRPr lang="en-US" dirty="0"/>
          </a:p>
        </p:txBody>
      </p:sp>
      <p:sp>
        <p:nvSpPr>
          <p:cNvPr id="9" name="TextBox 8">
            <a:extLst>
              <a:ext uri="{FF2B5EF4-FFF2-40B4-BE49-F238E27FC236}">
                <a16:creationId xmlns:a16="http://schemas.microsoft.com/office/drawing/2014/main" id="{62C1E1F0-106F-CC38-28CD-AF040BB7E148}"/>
              </a:ext>
            </a:extLst>
          </p:cNvPr>
          <p:cNvSpPr txBox="1"/>
          <p:nvPr/>
        </p:nvSpPr>
        <p:spPr>
          <a:xfrm>
            <a:off x="3809380" y="2355486"/>
            <a:ext cx="2308004" cy="861774"/>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Each icon is associated with the name so that users can easily recognize and understand the meaning of those icons when they see them.</a:t>
            </a:r>
            <a:endParaRPr lang="en-NG" dirty="0">
              <a:latin typeface="Poppins" panose="00000500000000000000" pitchFamily="2" charset="0"/>
              <a:cs typeface="Poppins" panose="00000500000000000000" pitchFamily="2" charset="0"/>
            </a:endParaRPr>
          </a:p>
        </p:txBody>
      </p:sp>
      <p:sp>
        <p:nvSpPr>
          <p:cNvPr id="14" name="TextBox 13">
            <a:extLst>
              <a:ext uri="{FF2B5EF4-FFF2-40B4-BE49-F238E27FC236}">
                <a16:creationId xmlns:a16="http://schemas.microsoft.com/office/drawing/2014/main" id="{1F2192B6-1E88-693E-1226-9E01F8D6B30F}"/>
              </a:ext>
            </a:extLst>
          </p:cNvPr>
          <p:cNvSpPr txBox="1"/>
          <p:nvPr/>
        </p:nvSpPr>
        <p:spPr>
          <a:xfrm>
            <a:off x="4283968" y="5301208"/>
            <a:ext cx="2414765" cy="1046440"/>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Flexibility and Efficiency</a:t>
            </a:r>
          </a:p>
          <a:p>
            <a:pPr algn="just"/>
            <a:endParaRPr lang="en-US" sz="1400" dirty="0">
              <a:solidFill>
                <a:schemeClr val="bg1"/>
              </a:solidFill>
              <a:latin typeface="Poppins" panose="00000500000000000000" pitchFamily="2" charset="0"/>
              <a:cs typeface="Poppins" panose="00000500000000000000" pitchFamily="2" charset="0"/>
            </a:endParaRPr>
          </a:p>
          <a:p>
            <a:pPr algn="ctr"/>
            <a:endParaRPr lang="en-US" sz="1600" dirty="0">
              <a:solidFill>
                <a:schemeClr val="bg1"/>
              </a:solidFill>
            </a:endParaRPr>
          </a:p>
          <a:p>
            <a:pPr algn="just"/>
            <a:endParaRPr lang="en-US" dirty="0"/>
          </a:p>
        </p:txBody>
      </p:sp>
      <p:sp>
        <p:nvSpPr>
          <p:cNvPr id="16" name="TextBox 15">
            <a:extLst>
              <a:ext uri="{FF2B5EF4-FFF2-40B4-BE49-F238E27FC236}">
                <a16:creationId xmlns:a16="http://schemas.microsoft.com/office/drawing/2014/main" id="{B065ACFB-9113-B20C-7D56-D17F41E3C825}"/>
              </a:ext>
            </a:extLst>
          </p:cNvPr>
          <p:cNvSpPr txBox="1"/>
          <p:nvPr/>
        </p:nvSpPr>
        <p:spPr>
          <a:xfrm>
            <a:off x="4304536" y="5506442"/>
            <a:ext cx="2308004" cy="861774"/>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Experienced and inexperienced users can navigate through the application easily through the navbar. With the functions of each icons specified.</a:t>
            </a:r>
            <a:endParaRPr lang="en-NG" dirty="0">
              <a:latin typeface="Poppins" panose="00000500000000000000" pitchFamily="2" charset="0"/>
              <a:cs typeface="Poppins" panose="00000500000000000000" pitchFamily="2" charset="0"/>
            </a:endParaRPr>
          </a:p>
        </p:txBody>
      </p:sp>
      <p:pic>
        <p:nvPicPr>
          <p:cNvPr id="20" name="Picture 19">
            <a:extLst>
              <a:ext uri="{FF2B5EF4-FFF2-40B4-BE49-F238E27FC236}">
                <a16:creationId xmlns:a16="http://schemas.microsoft.com/office/drawing/2014/main" id="{7086A42C-8DCD-25BC-C9F1-9C4BCB53F34D}"/>
              </a:ext>
            </a:extLst>
          </p:cNvPr>
          <p:cNvPicPr>
            <a:picLocks noChangeAspect="1"/>
          </p:cNvPicPr>
          <p:nvPr/>
        </p:nvPicPr>
        <p:blipFill>
          <a:blip r:embed="rId2"/>
          <a:stretch>
            <a:fillRect/>
          </a:stretch>
        </p:blipFill>
        <p:spPr>
          <a:xfrm>
            <a:off x="6947641" y="2140623"/>
            <a:ext cx="1789646" cy="3924205"/>
          </a:xfrm>
          <a:prstGeom prst="rect">
            <a:avLst/>
          </a:prstGeom>
        </p:spPr>
      </p:pic>
    </p:spTree>
    <p:extLst>
      <p:ext uri="{BB962C8B-B14F-4D97-AF65-F5344CB8AC3E}">
        <p14:creationId xmlns:p14="http://schemas.microsoft.com/office/powerpoint/2010/main" val="42561470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332656"/>
            <a:ext cx="6912768" cy="1224136"/>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254768" y="1679120"/>
            <a:ext cx="3096344"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Aesthetic and Minimalist Design</a:t>
            </a:r>
          </a:p>
        </p:txBody>
      </p:sp>
      <p:sp>
        <p:nvSpPr>
          <p:cNvPr id="12" name="TextBox 11">
            <a:extLst>
              <a:ext uri="{FF2B5EF4-FFF2-40B4-BE49-F238E27FC236}">
                <a16:creationId xmlns:a16="http://schemas.microsoft.com/office/drawing/2014/main" id="{93910FB3-F683-4E5A-EC30-D272E1EA1932}"/>
              </a:ext>
            </a:extLst>
          </p:cNvPr>
          <p:cNvSpPr txBox="1"/>
          <p:nvPr/>
        </p:nvSpPr>
        <p:spPr>
          <a:xfrm>
            <a:off x="6439343" y="1554632"/>
            <a:ext cx="2483011" cy="523220"/>
          </a:xfrm>
          <a:prstGeom prst="rect">
            <a:avLst/>
          </a:prstGeom>
          <a:noFill/>
        </p:spPr>
        <p:txBody>
          <a:bodyPr wrap="square" rtlCol="0">
            <a:spAutoFit/>
          </a:bodyPr>
          <a:lstStyle/>
          <a:p>
            <a:pPr algn="r"/>
            <a:r>
              <a:rPr lang="en-US" sz="1400" dirty="0">
                <a:latin typeface="Poppins Medium" panose="00000600000000000000" pitchFamily="2" charset="0"/>
                <a:cs typeface="Poppins Medium" panose="00000600000000000000" pitchFamily="2" charset="0"/>
              </a:rPr>
              <a:t>Help Users Reg, Diag and </a:t>
            </a:r>
          </a:p>
          <a:p>
            <a:pPr algn="r"/>
            <a:r>
              <a:rPr lang="en-US" sz="1400" dirty="0">
                <a:latin typeface="Poppins Medium" panose="00000600000000000000" pitchFamily="2" charset="0"/>
                <a:cs typeface="Poppins Medium" panose="00000600000000000000" pitchFamily="2" charset="0"/>
              </a:rPr>
              <a:t>Rec from Errors</a:t>
            </a:r>
          </a:p>
        </p:txBody>
      </p:sp>
      <p:cxnSp>
        <p:nvCxnSpPr>
          <p:cNvPr id="15" name="Straight Arrow Connector 14">
            <a:extLst>
              <a:ext uri="{FF2B5EF4-FFF2-40B4-BE49-F238E27FC236}">
                <a16:creationId xmlns:a16="http://schemas.microsoft.com/office/drawing/2014/main" id="{E23D76A8-C04C-DA64-2CE0-7743B2345B60}"/>
              </a:ext>
            </a:extLst>
          </p:cNvPr>
          <p:cNvCxnSpPr>
            <a:cxnSpLocks/>
          </p:cNvCxnSpPr>
          <p:nvPr/>
        </p:nvCxnSpPr>
        <p:spPr>
          <a:xfrm>
            <a:off x="6655368" y="5871098"/>
            <a:ext cx="216024"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654868A-E616-65F7-ED85-6E155C2C7B45}"/>
              </a:ext>
            </a:extLst>
          </p:cNvPr>
          <p:cNvCxnSpPr>
            <a:cxnSpLocks/>
          </p:cNvCxnSpPr>
          <p:nvPr/>
        </p:nvCxnSpPr>
        <p:spPr>
          <a:xfrm flipH="1">
            <a:off x="3415340" y="2478812"/>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821DA0B-7948-11BB-F7ED-4E5BF6F60359}"/>
              </a:ext>
            </a:extLst>
          </p:cNvPr>
          <p:cNvPicPr>
            <a:picLocks noChangeAspect="1"/>
          </p:cNvPicPr>
          <p:nvPr/>
        </p:nvPicPr>
        <p:blipFill>
          <a:blip r:embed="rId2"/>
          <a:stretch>
            <a:fillRect/>
          </a:stretch>
        </p:blipFill>
        <p:spPr>
          <a:xfrm>
            <a:off x="1394044" y="2116102"/>
            <a:ext cx="1905165" cy="4130398"/>
          </a:xfrm>
          <a:prstGeom prst="rect">
            <a:avLst/>
          </a:prstGeom>
        </p:spPr>
      </p:pic>
      <p:sp>
        <p:nvSpPr>
          <p:cNvPr id="7" name="TextBox 6">
            <a:extLst>
              <a:ext uri="{FF2B5EF4-FFF2-40B4-BE49-F238E27FC236}">
                <a16:creationId xmlns:a16="http://schemas.microsoft.com/office/drawing/2014/main" id="{1DA6D6C8-991E-83BB-126E-F310677FD496}"/>
              </a:ext>
            </a:extLst>
          </p:cNvPr>
          <p:cNvSpPr txBox="1"/>
          <p:nvPr/>
        </p:nvSpPr>
        <p:spPr>
          <a:xfrm>
            <a:off x="3672501" y="2109225"/>
            <a:ext cx="2414765" cy="830997"/>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Minimalist Design</a:t>
            </a:r>
          </a:p>
          <a:p>
            <a:pPr algn="ctr"/>
            <a:endParaRPr lang="en-US" sz="1600" dirty="0">
              <a:solidFill>
                <a:schemeClr val="bg1"/>
              </a:solidFill>
            </a:endParaRPr>
          </a:p>
          <a:p>
            <a:pPr algn="just"/>
            <a:endParaRPr lang="en-US" dirty="0"/>
          </a:p>
        </p:txBody>
      </p:sp>
      <p:sp>
        <p:nvSpPr>
          <p:cNvPr id="9" name="TextBox 8">
            <a:extLst>
              <a:ext uri="{FF2B5EF4-FFF2-40B4-BE49-F238E27FC236}">
                <a16:creationId xmlns:a16="http://schemas.microsoft.com/office/drawing/2014/main" id="{41B780C6-3FF4-5300-DBDB-82E258B7ACA7}"/>
              </a:ext>
            </a:extLst>
          </p:cNvPr>
          <p:cNvSpPr txBox="1"/>
          <p:nvPr/>
        </p:nvSpPr>
        <p:spPr>
          <a:xfrm>
            <a:off x="3684267" y="2384696"/>
            <a:ext cx="2308004" cy="553998"/>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Only required and relevant information is displayed to the user.</a:t>
            </a:r>
            <a:endParaRPr lang="en-NG" dirty="0">
              <a:latin typeface="Poppins" panose="00000500000000000000" pitchFamily="2" charset="0"/>
              <a:cs typeface="Poppins" panose="00000500000000000000" pitchFamily="2" charset="0"/>
            </a:endParaRPr>
          </a:p>
        </p:txBody>
      </p:sp>
      <p:sp>
        <p:nvSpPr>
          <p:cNvPr id="11" name="TextBox 10">
            <a:extLst>
              <a:ext uri="{FF2B5EF4-FFF2-40B4-BE49-F238E27FC236}">
                <a16:creationId xmlns:a16="http://schemas.microsoft.com/office/drawing/2014/main" id="{4B74FEB8-8778-74CD-A2F0-33C5C3D6A54A}"/>
              </a:ext>
            </a:extLst>
          </p:cNvPr>
          <p:cNvSpPr txBox="1"/>
          <p:nvPr/>
        </p:nvSpPr>
        <p:spPr>
          <a:xfrm>
            <a:off x="4190062" y="5317100"/>
            <a:ext cx="2414765" cy="1107996"/>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Recover From Errors</a:t>
            </a:r>
          </a:p>
          <a:p>
            <a:pPr algn="ctr"/>
            <a:endParaRPr lang="en-US" sz="1600" dirty="0">
              <a:solidFill>
                <a:schemeClr val="bg1"/>
              </a:solidFill>
            </a:endParaRPr>
          </a:p>
          <a:p>
            <a:pPr algn="just"/>
            <a:endParaRPr lang="en-US" dirty="0"/>
          </a:p>
          <a:p>
            <a:pPr algn="just"/>
            <a:endParaRPr lang="en-US" dirty="0"/>
          </a:p>
        </p:txBody>
      </p:sp>
      <p:sp>
        <p:nvSpPr>
          <p:cNvPr id="14" name="TextBox 13">
            <a:extLst>
              <a:ext uri="{FF2B5EF4-FFF2-40B4-BE49-F238E27FC236}">
                <a16:creationId xmlns:a16="http://schemas.microsoft.com/office/drawing/2014/main" id="{B6E49C29-E0FE-07A9-AF9B-E5641D0F4E8A}"/>
              </a:ext>
            </a:extLst>
          </p:cNvPr>
          <p:cNvSpPr txBox="1"/>
          <p:nvPr/>
        </p:nvSpPr>
        <p:spPr>
          <a:xfrm>
            <a:off x="4207574" y="5608054"/>
            <a:ext cx="2308004" cy="707886"/>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Errors are designed using human-readable language to ensure that users understand the error and know how to resolve it.</a:t>
            </a:r>
            <a:endParaRPr lang="en-NG" dirty="0">
              <a:latin typeface="Poppins" panose="00000500000000000000" pitchFamily="2" charset="0"/>
              <a:cs typeface="Poppins" panose="00000500000000000000" pitchFamily="2" charset="0"/>
            </a:endParaRPr>
          </a:p>
        </p:txBody>
      </p:sp>
      <p:pic>
        <p:nvPicPr>
          <p:cNvPr id="17" name="Picture 16">
            <a:extLst>
              <a:ext uri="{FF2B5EF4-FFF2-40B4-BE49-F238E27FC236}">
                <a16:creationId xmlns:a16="http://schemas.microsoft.com/office/drawing/2014/main" id="{B8154708-E9A3-FC38-18F2-A747697FBFA5}"/>
              </a:ext>
            </a:extLst>
          </p:cNvPr>
          <p:cNvPicPr>
            <a:picLocks noChangeAspect="1"/>
          </p:cNvPicPr>
          <p:nvPr/>
        </p:nvPicPr>
        <p:blipFill>
          <a:blip r:embed="rId3"/>
          <a:stretch>
            <a:fillRect/>
          </a:stretch>
        </p:blipFill>
        <p:spPr>
          <a:xfrm>
            <a:off x="6978119" y="2131040"/>
            <a:ext cx="1913013" cy="4129469"/>
          </a:xfrm>
          <a:prstGeom prst="rect">
            <a:avLst/>
          </a:prstGeom>
        </p:spPr>
      </p:pic>
    </p:spTree>
    <p:extLst>
      <p:ext uri="{BB962C8B-B14F-4D97-AF65-F5344CB8AC3E}">
        <p14:creationId xmlns:p14="http://schemas.microsoft.com/office/powerpoint/2010/main" val="29825702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F8A0E9-AE01-05EB-64F0-CDA9B5819CE0}"/>
              </a:ext>
            </a:extLst>
          </p:cNvPr>
          <p:cNvSpPr>
            <a:spLocks noGrp="1"/>
          </p:cNvSpPr>
          <p:nvPr>
            <p:ph type="title"/>
          </p:nvPr>
        </p:nvSpPr>
        <p:spPr>
          <a:xfrm>
            <a:off x="1259632" y="473448"/>
            <a:ext cx="6912768" cy="936104"/>
          </a:xfrm>
        </p:spPr>
        <p:txBody>
          <a:bodyPr>
            <a:normAutofit/>
          </a:bodyPr>
          <a:lstStyle/>
          <a:p>
            <a:pPr marL="0" marR="0">
              <a:lnSpc>
                <a:spcPct val="115000"/>
              </a:lnSpc>
              <a:spcBef>
                <a:spcPts val="345"/>
              </a:spcBef>
              <a:spcAft>
                <a:spcPts val="0"/>
              </a:spcAft>
            </a:pPr>
            <a:r>
              <a:rPr lang="en-US" sz="2000" b="1" dirty="0">
                <a:solidFill>
                  <a:srgbClr val="1B8D73"/>
                </a:solidFill>
                <a:effectLst/>
                <a:latin typeface="Poppins ExtraBold" panose="00000900000000000000" pitchFamily="2" charset="0"/>
                <a:cs typeface="Poppins ExtraBold" panose="00000900000000000000" pitchFamily="2" charset="0"/>
              </a:rPr>
              <a:t>10 principles implementing Nielsen and </a:t>
            </a:r>
            <a:r>
              <a:rPr lang="en-US" sz="2000" b="1" dirty="0" err="1">
                <a:solidFill>
                  <a:srgbClr val="1B8D73"/>
                </a:solidFill>
                <a:effectLst/>
                <a:latin typeface="Poppins ExtraBold" panose="00000900000000000000" pitchFamily="2" charset="0"/>
                <a:cs typeface="Poppins ExtraBold" panose="00000900000000000000" pitchFamily="2" charset="0"/>
              </a:rPr>
              <a:t>Molich’s</a:t>
            </a:r>
            <a:r>
              <a:rPr lang="en-US" sz="2000" b="1" dirty="0">
                <a:solidFill>
                  <a:srgbClr val="1B8D73"/>
                </a:solidFill>
                <a:effectLst/>
                <a:latin typeface="Poppins ExtraBold" panose="00000900000000000000" pitchFamily="2" charset="0"/>
                <a:cs typeface="Poppins ExtraBold" panose="00000900000000000000" pitchFamily="2" charset="0"/>
              </a:rPr>
              <a:t> UI Design Guidelines</a:t>
            </a:r>
          </a:p>
        </p:txBody>
      </p:sp>
      <p:sp>
        <p:nvSpPr>
          <p:cNvPr id="5" name="TextBox 4">
            <a:extLst>
              <a:ext uri="{FF2B5EF4-FFF2-40B4-BE49-F238E27FC236}">
                <a16:creationId xmlns:a16="http://schemas.microsoft.com/office/drawing/2014/main" id="{EAF54F72-3462-BE7C-3DF7-76907510DE14}"/>
              </a:ext>
            </a:extLst>
          </p:cNvPr>
          <p:cNvSpPr txBox="1"/>
          <p:nvPr/>
        </p:nvSpPr>
        <p:spPr>
          <a:xfrm>
            <a:off x="1259596" y="1660500"/>
            <a:ext cx="2483003" cy="307777"/>
          </a:xfrm>
          <a:prstGeom prst="rect">
            <a:avLst/>
          </a:prstGeom>
          <a:noFill/>
        </p:spPr>
        <p:txBody>
          <a:bodyPr wrap="square" rtlCol="0">
            <a:spAutoFit/>
          </a:bodyPr>
          <a:lstStyle/>
          <a:p>
            <a:r>
              <a:rPr lang="en-US" sz="1400" dirty="0">
                <a:latin typeface="Poppins Medium" panose="00000600000000000000" pitchFamily="2" charset="0"/>
                <a:cs typeface="Poppins Medium" panose="00000600000000000000" pitchFamily="2" charset="0"/>
              </a:rPr>
              <a:t>Help and Documentation</a:t>
            </a:r>
          </a:p>
        </p:txBody>
      </p:sp>
      <p:cxnSp>
        <p:nvCxnSpPr>
          <p:cNvPr id="18" name="Straight Arrow Connector 17">
            <a:extLst>
              <a:ext uri="{FF2B5EF4-FFF2-40B4-BE49-F238E27FC236}">
                <a16:creationId xmlns:a16="http://schemas.microsoft.com/office/drawing/2014/main" id="{A654868A-E616-65F7-ED85-6E155C2C7B45}"/>
              </a:ext>
            </a:extLst>
          </p:cNvPr>
          <p:cNvCxnSpPr>
            <a:cxnSpLocks/>
          </p:cNvCxnSpPr>
          <p:nvPr/>
        </p:nvCxnSpPr>
        <p:spPr>
          <a:xfrm flipH="1">
            <a:off x="3338443" y="3068960"/>
            <a:ext cx="240706"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C49C79A-DE02-3A82-F954-A26F20318488}"/>
              </a:ext>
            </a:extLst>
          </p:cNvPr>
          <p:cNvSpPr txBox="1"/>
          <p:nvPr/>
        </p:nvSpPr>
        <p:spPr>
          <a:xfrm>
            <a:off x="1383723" y="6248020"/>
            <a:ext cx="7867092" cy="600164"/>
          </a:xfrm>
          <a:prstGeom prst="rect">
            <a:avLst/>
          </a:prstGeom>
          <a:noFill/>
        </p:spPr>
        <p:txBody>
          <a:bodyPr wrap="square">
            <a:spAutoFit/>
          </a:bodyPr>
          <a:lstStyle/>
          <a:p>
            <a:r>
              <a:rPr lang="en-US" sz="1100" dirty="0">
                <a:latin typeface="Poppins" panose="00000500000000000000" pitchFamily="2" charset="0"/>
                <a:cs typeface="Poppins" panose="00000500000000000000" pitchFamily="2" charset="0"/>
              </a:rPr>
              <a:t>Here is the link to </a:t>
            </a:r>
            <a:r>
              <a:rPr lang="en-US" sz="1100" dirty="0" err="1">
                <a:latin typeface="Poppins" panose="00000500000000000000" pitchFamily="2" charset="0"/>
                <a:cs typeface="Poppins" panose="00000500000000000000" pitchFamily="2" charset="0"/>
              </a:rPr>
              <a:t>WeRecycle</a:t>
            </a:r>
            <a:r>
              <a:rPr lang="en-US" sz="1100" dirty="0">
                <a:latin typeface="Poppins" panose="00000500000000000000" pitchFamily="2" charset="0"/>
                <a:cs typeface="Poppins" panose="00000500000000000000" pitchFamily="2" charset="0"/>
              </a:rPr>
              <a:t> Figma Designs: </a:t>
            </a:r>
            <a:r>
              <a:rPr lang="en-US" sz="1100" b="1" u="sng" dirty="0">
                <a:solidFill>
                  <a:srgbClr val="1B8D73"/>
                </a:solidFill>
                <a:effectLst/>
                <a:latin typeface="Poppins" panose="00000500000000000000" pitchFamily="2" charset="0"/>
                <a:ea typeface="Calibri" panose="020F0502020204030204" pitchFamily="34" charset="0"/>
                <a:cs typeface="Poppins" panose="00000500000000000000" pitchFamily="2" charset="0"/>
                <a:hlinkClick r:id="rId2">
                  <a:extLst>
                    <a:ext uri="{A12FA001-AC4F-418D-AE19-62706E023703}">
                      <ahyp:hlinkClr xmlns:ahyp="http://schemas.microsoft.com/office/drawing/2018/hyperlinkcolor" val="tx"/>
                    </a:ext>
                  </a:extLst>
                </a:hlinkClick>
              </a:rPr>
              <a:t>https://www.figma.com/file/bcbOfe60fmQu3JUCFDC5Ah/Recycling-UI-Design?type=design&amp;node-id=153-6534&amp;mode=design&amp;t=IlbCl8mzqSNbymnA-0</a:t>
            </a:r>
            <a:endParaRPr lang="en-US" sz="1100" dirty="0">
              <a:solidFill>
                <a:srgbClr val="1B8D73"/>
              </a:solidFill>
              <a:latin typeface="Poppins" panose="00000500000000000000" pitchFamily="2" charset="0"/>
              <a:cs typeface="Poppins" panose="00000500000000000000" pitchFamily="2" charset="0"/>
            </a:endParaRPr>
          </a:p>
        </p:txBody>
      </p:sp>
      <p:pic>
        <p:nvPicPr>
          <p:cNvPr id="6" name="Picture 5">
            <a:extLst>
              <a:ext uri="{FF2B5EF4-FFF2-40B4-BE49-F238E27FC236}">
                <a16:creationId xmlns:a16="http://schemas.microsoft.com/office/drawing/2014/main" id="{8F968E81-069A-7532-E4C8-C469F79E7BF0}"/>
              </a:ext>
            </a:extLst>
          </p:cNvPr>
          <p:cNvPicPr>
            <a:picLocks noChangeAspect="1"/>
          </p:cNvPicPr>
          <p:nvPr/>
        </p:nvPicPr>
        <p:blipFill>
          <a:blip r:embed="rId3"/>
          <a:stretch>
            <a:fillRect/>
          </a:stretch>
        </p:blipFill>
        <p:spPr>
          <a:xfrm>
            <a:off x="1548797" y="2031523"/>
            <a:ext cx="1789646" cy="3924205"/>
          </a:xfrm>
          <a:prstGeom prst="rect">
            <a:avLst/>
          </a:prstGeom>
        </p:spPr>
      </p:pic>
      <p:sp>
        <p:nvSpPr>
          <p:cNvPr id="10" name="TextBox 9">
            <a:extLst>
              <a:ext uri="{FF2B5EF4-FFF2-40B4-BE49-F238E27FC236}">
                <a16:creationId xmlns:a16="http://schemas.microsoft.com/office/drawing/2014/main" id="{547B333C-909C-8B17-38BD-D185C4A13751}"/>
              </a:ext>
            </a:extLst>
          </p:cNvPr>
          <p:cNvSpPr txBox="1"/>
          <p:nvPr/>
        </p:nvSpPr>
        <p:spPr>
          <a:xfrm>
            <a:off x="3604301" y="2718426"/>
            <a:ext cx="2074911" cy="830997"/>
          </a:xfrm>
          <a:prstGeom prst="rect">
            <a:avLst/>
          </a:prstGeom>
          <a:solidFill>
            <a:srgbClr val="1B8D73"/>
          </a:solidFill>
        </p:spPr>
        <p:txBody>
          <a:bodyPr wrap="square" rtlCol="0">
            <a:spAutoFit/>
          </a:bodyPr>
          <a:lstStyle/>
          <a:p>
            <a:pPr algn="just"/>
            <a:r>
              <a:rPr lang="en-US" sz="1400" dirty="0">
                <a:solidFill>
                  <a:schemeClr val="bg1"/>
                </a:solidFill>
                <a:latin typeface="Poppins" panose="00000500000000000000" pitchFamily="2" charset="0"/>
                <a:cs typeface="Poppins" panose="00000500000000000000" pitchFamily="2" charset="0"/>
              </a:rPr>
              <a:t>Documentation</a:t>
            </a:r>
          </a:p>
          <a:p>
            <a:pPr algn="ctr"/>
            <a:endParaRPr lang="en-US" sz="1600" dirty="0">
              <a:solidFill>
                <a:schemeClr val="bg1"/>
              </a:solidFill>
            </a:endParaRPr>
          </a:p>
          <a:p>
            <a:pPr algn="just"/>
            <a:endParaRPr lang="en-US" dirty="0"/>
          </a:p>
        </p:txBody>
      </p:sp>
      <p:sp>
        <p:nvSpPr>
          <p:cNvPr id="11" name="TextBox 10">
            <a:extLst>
              <a:ext uri="{FF2B5EF4-FFF2-40B4-BE49-F238E27FC236}">
                <a16:creationId xmlns:a16="http://schemas.microsoft.com/office/drawing/2014/main" id="{2272D9F5-0BF4-B953-962E-02471E9291D2}"/>
              </a:ext>
            </a:extLst>
          </p:cNvPr>
          <p:cNvSpPr txBox="1"/>
          <p:nvPr/>
        </p:nvSpPr>
        <p:spPr>
          <a:xfrm>
            <a:off x="3616067" y="2993897"/>
            <a:ext cx="1892037" cy="400110"/>
          </a:xfrm>
          <a:prstGeom prst="rect">
            <a:avLst/>
          </a:prstGeom>
          <a:noFill/>
        </p:spPr>
        <p:txBody>
          <a:bodyPr wrap="square" rtlCol="0">
            <a:spAutoFit/>
          </a:bodyPr>
          <a:lstStyle/>
          <a:p>
            <a:r>
              <a:rPr lang="en-US" sz="1000" dirty="0">
                <a:latin typeface="Poppins" panose="00000500000000000000" pitchFamily="2" charset="0"/>
                <a:cs typeface="Poppins" panose="00000500000000000000" pitchFamily="2" charset="0"/>
              </a:rPr>
              <a:t>Provide users with various recycling tips daily</a:t>
            </a:r>
            <a:endParaRPr lang="en-NG"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93814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CF9FEB-38B2-FB49-AE2F-78AC1A39CA7F}"/>
              </a:ext>
            </a:extLst>
          </p:cNvPr>
          <p:cNvSpPr txBox="1"/>
          <p:nvPr/>
        </p:nvSpPr>
        <p:spPr>
          <a:xfrm>
            <a:off x="1301245" y="6165304"/>
            <a:ext cx="7867092" cy="600164"/>
          </a:xfrm>
          <a:prstGeom prst="rect">
            <a:avLst/>
          </a:prstGeom>
          <a:noFill/>
        </p:spPr>
        <p:txBody>
          <a:bodyPr wrap="square">
            <a:spAutoFit/>
          </a:bodyPr>
          <a:lstStyle/>
          <a:p>
            <a:r>
              <a:rPr lang="en-US" sz="1100" dirty="0">
                <a:latin typeface="Poppins" panose="00000500000000000000" pitchFamily="2" charset="0"/>
                <a:cs typeface="Poppins" panose="00000500000000000000" pitchFamily="2" charset="0"/>
              </a:rPr>
              <a:t>Here is the link to </a:t>
            </a:r>
            <a:r>
              <a:rPr lang="en-US" sz="1100" dirty="0" err="1">
                <a:latin typeface="Poppins" panose="00000500000000000000" pitchFamily="2" charset="0"/>
                <a:cs typeface="Poppins" panose="00000500000000000000" pitchFamily="2" charset="0"/>
              </a:rPr>
              <a:t>WeRecycle</a:t>
            </a:r>
            <a:r>
              <a:rPr lang="en-US" sz="1100" dirty="0">
                <a:latin typeface="Poppins" panose="00000500000000000000" pitchFamily="2" charset="0"/>
                <a:cs typeface="Poppins" panose="00000500000000000000" pitchFamily="2" charset="0"/>
              </a:rPr>
              <a:t> Figma Designs: </a:t>
            </a:r>
            <a:r>
              <a:rPr lang="en-US" sz="1100" b="1" u="sng" dirty="0">
                <a:solidFill>
                  <a:srgbClr val="1B8D73"/>
                </a:solidFill>
                <a:effectLst/>
                <a:latin typeface="Poppins" panose="00000500000000000000" pitchFamily="2" charset="0"/>
                <a:ea typeface="Calibri" panose="020F0502020204030204" pitchFamily="34" charset="0"/>
                <a:cs typeface="Poppins" panose="00000500000000000000" pitchFamily="2" charset="0"/>
                <a:hlinkClick r:id="rId4">
                  <a:extLst>
                    <a:ext uri="{A12FA001-AC4F-418D-AE19-62706E023703}">
                      <ahyp:hlinkClr xmlns:ahyp="http://schemas.microsoft.com/office/drawing/2018/hyperlinkcolor" val="tx"/>
                    </a:ext>
                  </a:extLst>
                </a:hlinkClick>
              </a:rPr>
              <a:t>https://www.figma.com/file/bcbOfe60fmQu3JUCFDC5Ah/Recycling-UI-Design?type=design&amp;node-id=153-6534&amp;mode=design&amp;t=IlbCl8mzqSNbymnA-0</a:t>
            </a:r>
            <a:endParaRPr lang="en-US" sz="1100" dirty="0">
              <a:solidFill>
                <a:srgbClr val="1B8D73"/>
              </a:solidFill>
              <a:latin typeface="Poppins" panose="00000500000000000000" pitchFamily="2" charset="0"/>
              <a:cs typeface="Poppins" panose="00000500000000000000" pitchFamily="2" charset="0"/>
            </a:endParaRPr>
          </a:p>
        </p:txBody>
      </p:sp>
      <p:pic>
        <p:nvPicPr>
          <p:cNvPr id="4" name="WeRecycle Prototype Video">
            <a:hlinkClick r:id="" action="ppaction://media"/>
            <a:extLst>
              <a:ext uri="{FF2B5EF4-FFF2-40B4-BE49-F238E27FC236}">
                <a16:creationId xmlns:a16="http://schemas.microsoft.com/office/drawing/2014/main" id="{8D122916-C199-78CE-B789-7C99FBAD80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87624" y="1340768"/>
            <a:ext cx="7867092" cy="4425239"/>
          </a:xfrm>
          <a:prstGeom prst="rect">
            <a:avLst/>
          </a:prstGeom>
        </p:spPr>
      </p:pic>
      <p:sp>
        <p:nvSpPr>
          <p:cNvPr id="7" name="TextBox 6">
            <a:extLst>
              <a:ext uri="{FF2B5EF4-FFF2-40B4-BE49-F238E27FC236}">
                <a16:creationId xmlns:a16="http://schemas.microsoft.com/office/drawing/2014/main" id="{05554D2E-A6F4-AA09-DEAD-35AF09BDDB33}"/>
              </a:ext>
            </a:extLst>
          </p:cNvPr>
          <p:cNvSpPr txBox="1"/>
          <p:nvPr/>
        </p:nvSpPr>
        <p:spPr>
          <a:xfrm>
            <a:off x="1187624" y="572139"/>
            <a:ext cx="4608512" cy="461665"/>
          </a:xfrm>
          <a:prstGeom prst="rect">
            <a:avLst/>
          </a:prstGeom>
          <a:noFill/>
        </p:spPr>
        <p:txBody>
          <a:bodyPr wrap="square">
            <a:spAutoFit/>
          </a:bodyPr>
          <a:lstStyle/>
          <a:p>
            <a:r>
              <a:rPr lang="en-US" sz="2400" b="1" dirty="0">
                <a:solidFill>
                  <a:srgbClr val="478073"/>
                </a:solidFill>
                <a:effectLst/>
                <a:latin typeface="Poppins ExtraBold" panose="00000900000000000000" pitchFamily="2" charset="0"/>
                <a:cs typeface="Poppins ExtraBold" panose="00000900000000000000" pitchFamily="2" charset="0"/>
              </a:rPr>
              <a:t>Figma Prototype (Video)</a:t>
            </a:r>
            <a:endParaRPr lang="en-US" sz="2400" dirty="0">
              <a:solidFill>
                <a:srgbClr val="478073"/>
              </a:solidFill>
              <a:effectLst/>
              <a:latin typeface="Poppins ExtraBold" panose="00000900000000000000" pitchFamily="2" charset="0"/>
              <a:cs typeface="Poppins ExtraBold" panose="00000900000000000000" pitchFamily="2" charset="0"/>
            </a:endParaRPr>
          </a:p>
        </p:txBody>
      </p:sp>
    </p:spTree>
    <p:extLst>
      <p:ext uri="{BB962C8B-B14F-4D97-AF65-F5344CB8AC3E}">
        <p14:creationId xmlns:p14="http://schemas.microsoft.com/office/powerpoint/2010/main" val="2458705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8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D1FA96B-E7A4-C9F0-999E-584CC6FAD138}"/>
              </a:ext>
            </a:extLst>
          </p:cNvPr>
          <p:cNvSpPr txBox="1">
            <a:spLocks/>
          </p:cNvSpPr>
          <p:nvPr/>
        </p:nvSpPr>
        <p:spPr>
          <a:xfrm>
            <a:off x="1403648" y="548680"/>
            <a:ext cx="6336704" cy="648072"/>
          </a:xfrm>
          <a:prstGeom prst="rect">
            <a:avLst/>
          </a:prstGeom>
        </p:spPr>
        <p:txBody>
          <a:bodyPr anchor="ctr">
            <a:normAutofit fontScale="75000" lnSpcReduction="200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3200" b="1" dirty="0">
                <a:solidFill>
                  <a:srgbClr val="478073"/>
                </a:solidFill>
                <a:effectLst/>
                <a:latin typeface="Poppins ExtraBold" panose="00000900000000000000" pitchFamily="2" charset="0"/>
                <a:cs typeface="Poppins ExtraBold" panose="00000900000000000000" pitchFamily="2" charset="0"/>
              </a:rPr>
              <a:t>What Went Well &amp; What To Improve On</a:t>
            </a:r>
            <a:endParaRPr lang="en-US" sz="3200" dirty="0">
              <a:solidFill>
                <a:srgbClr val="478073"/>
              </a:solidFill>
              <a:effectLst/>
              <a:latin typeface="Poppins ExtraBold" panose="00000900000000000000" pitchFamily="2" charset="0"/>
              <a:cs typeface="Poppins ExtraBold" panose="00000900000000000000" pitchFamily="2" charset="0"/>
            </a:endParaRPr>
          </a:p>
        </p:txBody>
      </p:sp>
      <p:sp>
        <p:nvSpPr>
          <p:cNvPr id="5" name="Title 1">
            <a:extLst>
              <a:ext uri="{FF2B5EF4-FFF2-40B4-BE49-F238E27FC236}">
                <a16:creationId xmlns:a16="http://schemas.microsoft.com/office/drawing/2014/main" id="{B7AB8C08-FB76-C5C4-6DAB-58D7782C7326}"/>
              </a:ext>
            </a:extLst>
          </p:cNvPr>
          <p:cNvSpPr txBox="1">
            <a:spLocks/>
          </p:cNvSpPr>
          <p:nvPr/>
        </p:nvSpPr>
        <p:spPr>
          <a:xfrm>
            <a:off x="1403648" y="1340768"/>
            <a:ext cx="7344816" cy="3546394"/>
          </a:xfrm>
          <a:prstGeom prst="rect">
            <a:avLst/>
          </a:prstGeom>
          <a:ln>
            <a:noFill/>
          </a:ln>
        </p:spPr>
        <p:txBody>
          <a:bodyPr anchor="b">
            <a:noAutofit/>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pPr marR="0" lvl="0" algn="just">
              <a:lnSpc>
                <a:spcPct val="107000"/>
              </a:lnSpc>
              <a:spcBef>
                <a:spcPts val="0"/>
              </a:spcBef>
              <a:spcAft>
                <a:spcPts val="0"/>
              </a:spcAft>
            </a:pPr>
            <a:r>
              <a:rPr lang="en-US" sz="1200" b="1" dirty="0">
                <a:solidFill>
                  <a:schemeClr val="tx1"/>
                </a:solidFill>
                <a:effectLst/>
                <a:latin typeface="Poppins" panose="00000500000000000000" pitchFamily="2" charset="0"/>
                <a:ea typeface="Calibri" panose="020F0502020204030204" pitchFamily="34" charset="0"/>
                <a:cs typeface="Poppins" panose="00000500000000000000" pitchFamily="2" charset="0"/>
              </a:rPr>
              <a:t>What Went Well</a:t>
            </a:r>
          </a:p>
          <a:p>
            <a:pPr marL="285750" marR="0" lvl="0" indent="-285750" algn="just">
              <a:lnSpc>
                <a:spcPct val="107000"/>
              </a:lnSpc>
              <a:spcBef>
                <a:spcPts val="0"/>
              </a:spcBef>
              <a:spcAft>
                <a:spcPts val="0"/>
              </a:spcAft>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The sketches and low-fidelity wireframes provided a strong foundation for our high-fidelity designs, streamlining the design process to a significant extent. </a:t>
            </a:r>
          </a:p>
          <a:p>
            <a:pPr marL="285750" marR="0" lvl="0" indent="-285750" algn="just">
              <a:lnSpc>
                <a:spcPct val="107000"/>
              </a:lnSpc>
              <a:spcBef>
                <a:spcPts val="0"/>
              </a:spcBef>
              <a:spcAft>
                <a:spcPts val="0"/>
              </a:spcAft>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Each team member efficiently completed their assigned tasks on time.</a:t>
            </a:r>
          </a:p>
          <a:p>
            <a:pPr marR="0" lvl="0" algn="just">
              <a:lnSpc>
                <a:spcPct val="107000"/>
              </a:lnSpc>
              <a:spcBef>
                <a:spcPts val="0"/>
              </a:spcBef>
              <a:spcAft>
                <a:spcPts val="0"/>
              </a:spcAft>
            </a:pPr>
            <a:endParaRPr lang="en-US" sz="1200" dirty="0">
              <a:solidFill>
                <a:schemeClr val="tx1"/>
              </a:solidFill>
              <a:effectLst/>
              <a:latin typeface="Poppins" panose="00000500000000000000" pitchFamily="2" charset="0"/>
              <a:ea typeface="Calibri" panose="020F0502020204030204" pitchFamily="34" charset="0"/>
              <a:cs typeface="Poppins" panose="00000500000000000000" pitchFamily="2" charset="0"/>
            </a:endParaRPr>
          </a:p>
          <a:p>
            <a:pPr marR="0" lvl="0" algn="just">
              <a:lnSpc>
                <a:spcPct val="107000"/>
              </a:lnSpc>
              <a:spcBef>
                <a:spcPts val="0"/>
              </a:spcBef>
              <a:spcAft>
                <a:spcPts val="0"/>
              </a:spcAft>
            </a:pPr>
            <a:r>
              <a:rPr lang="en-US" sz="1200" b="1" dirty="0">
                <a:solidFill>
                  <a:schemeClr val="tx1"/>
                </a:solidFill>
                <a:effectLst/>
                <a:latin typeface="Poppins" panose="00000500000000000000" pitchFamily="2" charset="0"/>
                <a:ea typeface="Calibri" panose="020F0502020204030204" pitchFamily="34" charset="0"/>
                <a:cs typeface="Poppins" panose="00000500000000000000" pitchFamily="2" charset="0"/>
              </a:rPr>
              <a:t>Limitations</a:t>
            </a:r>
          </a:p>
          <a:p>
            <a:pPr marL="285750" indent="-285750" algn="just">
              <a:lnSpc>
                <a:spcPct val="107000"/>
              </a:lnSpc>
              <a:spcBef>
                <a:spcPts val="0"/>
              </a:spcBef>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Due to varying levels of design expertise within the team, the completion of the designs was not as swift as desired.</a:t>
            </a:r>
          </a:p>
          <a:p>
            <a:pPr marL="285750" indent="-285750" algn="just">
              <a:lnSpc>
                <a:spcPct val="107000"/>
              </a:lnSpc>
              <a:spcBef>
                <a:spcPts val="0"/>
              </a:spcBef>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The high-fidelity designs took longer than expected due to disagreements among the team regarding the wireframes to be chosen for the final version, leading to delays.</a:t>
            </a:r>
          </a:p>
          <a:p>
            <a:pPr algn="just">
              <a:lnSpc>
                <a:spcPct val="107000"/>
              </a:lnSpc>
              <a:spcBef>
                <a:spcPts val="0"/>
              </a:spcBef>
            </a:pPr>
            <a:endParaRPr lang="en-US" sz="1200" dirty="0">
              <a:solidFill>
                <a:schemeClr val="tx1"/>
              </a:solidFill>
              <a:effectLst/>
              <a:latin typeface="Poppins" panose="00000500000000000000" pitchFamily="2" charset="0"/>
              <a:cs typeface="Poppins" panose="00000500000000000000" pitchFamily="2" charset="0"/>
            </a:endParaRPr>
          </a:p>
          <a:p>
            <a:pPr algn="just">
              <a:lnSpc>
                <a:spcPct val="107000"/>
              </a:lnSpc>
              <a:spcBef>
                <a:spcPts val="0"/>
              </a:spcBef>
            </a:pPr>
            <a:r>
              <a:rPr lang="en-US" sz="1200" b="1" dirty="0">
                <a:solidFill>
                  <a:schemeClr val="tx1"/>
                </a:solidFill>
                <a:effectLst/>
                <a:latin typeface="Poppins" panose="00000500000000000000" pitchFamily="2" charset="0"/>
                <a:cs typeface="Poppins" panose="00000500000000000000" pitchFamily="2" charset="0"/>
              </a:rPr>
              <a:t>Improvements</a:t>
            </a:r>
          </a:p>
          <a:p>
            <a:pPr marL="171450" indent="-171450" algn="just">
              <a:lnSpc>
                <a:spcPct val="107000"/>
              </a:lnSpc>
              <a:spcBef>
                <a:spcPts val="0"/>
              </a:spcBef>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Establish a clear process for selecting wireframes for the final version. This could involve setting specific criteria or holding team discussions to reach a consensus. This will help avoid disagreements and delays in the future. </a:t>
            </a:r>
          </a:p>
          <a:p>
            <a:pPr marL="171450" indent="-171450" algn="just">
              <a:lnSpc>
                <a:spcPct val="107000"/>
              </a:lnSpc>
              <a:spcBef>
                <a:spcPts val="0"/>
              </a:spcBef>
              <a:buFont typeface="Wingdings" panose="05000000000000000000" pitchFamily="2" charset="2"/>
              <a:buChar char="v"/>
            </a:pPr>
            <a:r>
              <a:rPr lang="en-US" sz="1200" dirty="0">
                <a:solidFill>
                  <a:schemeClr val="tx1"/>
                </a:solidFill>
                <a:effectLst/>
                <a:latin typeface="Poppins" panose="00000500000000000000" pitchFamily="2" charset="0"/>
                <a:cs typeface="Poppins" panose="00000500000000000000" pitchFamily="2" charset="0"/>
              </a:rPr>
              <a:t>Encourage team members to continue learning and improving their design skills. This will help ensure that each member of the team is equipped to handle future design challenges more efficiently.</a:t>
            </a:r>
          </a:p>
        </p:txBody>
      </p:sp>
      <p:sp>
        <p:nvSpPr>
          <p:cNvPr id="6" name="Title 1">
            <a:extLst>
              <a:ext uri="{FF2B5EF4-FFF2-40B4-BE49-F238E27FC236}">
                <a16:creationId xmlns:a16="http://schemas.microsoft.com/office/drawing/2014/main" id="{6BF860AE-BB09-CB82-4C9B-69727B1954E4}"/>
              </a:ext>
            </a:extLst>
          </p:cNvPr>
          <p:cNvSpPr txBox="1">
            <a:spLocks/>
          </p:cNvSpPr>
          <p:nvPr/>
        </p:nvSpPr>
        <p:spPr>
          <a:xfrm>
            <a:off x="1432975" y="5193196"/>
            <a:ext cx="2325670" cy="648072"/>
          </a:xfrm>
          <a:prstGeom prst="rect">
            <a:avLst/>
          </a:prstGeom>
        </p:spPr>
        <p:txBody>
          <a:bodyPr anchor="ctr">
            <a:normAutofit/>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2800" b="1" dirty="0">
                <a:solidFill>
                  <a:srgbClr val="478073"/>
                </a:solidFill>
                <a:effectLst/>
                <a:latin typeface="Poppins ExtraBold" panose="00000900000000000000" pitchFamily="2" charset="0"/>
                <a:cs typeface="Poppins ExtraBold" panose="00000900000000000000" pitchFamily="2" charset="0"/>
              </a:rPr>
              <a:t>Thank You!</a:t>
            </a:r>
            <a:endParaRPr lang="en-US" sz="2800" dirty="0">
              <a:solidFill>
                <a:srgbClr val="478073"/>
              </a:solidFill>
              <a:effectLst/>
              <a:latin typeface="Poppins ExtraBold" panose="00000900000000000000" pitchFamily="2" charset="0"/>
              <a:cs typeface="Poppins ExtraBold" panose="00000900000000000000" pitchFamily="2" charset="0"/>
            </a:endParaRPr>
          </a:p>
        </p:txBody>
      </p:sp>
      <p:cxnSp>
        <p:nvCxnSpPr>
          <p:cNvPr id="7" name="Straight Connector 6">
            <a:extLst>
              <a:ext uri="{FF2B5EF4-FFF2-40B4-BE49-F238E27FC236}">
                <a16:creationId xmlns:a16="http://schemas.microsoft.com/office/drawing/2014/main" id="{784A1F37-A22E-05E6-175A-4E8CD2678F36}"/>
              </a:ext>
            </a:extLst>
          </p:cNvPr>
          <p:cNvCxnSpPr/>
          <p:nvPr/>
        </p:nvCxnSpPr>
        <p:spPr>
          <a:xfrm>
            <a:off x="1475656" y="6453336"/>
            <a:ext cx="2880320" cy="0"/>
          </a:xfrm>
          <a:prstGeom prst="line">
            <a:avLst/>
          </a:prstGeom>
          <a:ln w="38100">
            <a:solidFill>
              <a:srgbClr val="1B8D7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6796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E693B7E-1CA4-23C8-C84D-4A9FAECAE7DB}"/>
              </a:ext>
            </a:extLst>
          </p:cNvPr>
          <p:cNvSpPr>
            <a:spLocks noGrp="1"/>
          </p:cNvSpPr>
          <p:nvPr>
            <p:ph type="title"/>
          </p:nvPr>
        </p:nvSpPr>
        <p:spPr>
          <a:xfrm>
            <a:off x="1403648" y="680659"/>
            <a:ext cx="3816424" cy="648072"/>
          </a:xfrm>
        </p:spPr>
        <p:txBody>
          <a:bodyPr>
            <a:normAutofit fontScale="90000"/>
          </a:bodyPr>
          <a:lstStyle/>
          <a:p>
            <a:r>
              <a:rPr lang="en-US" sz="3200" b="1" dirty="0">
                <a:solidFill>
                  <a:srgbClr val="478073"/>
                </a:solidFill>
                <a:effectLst/>
                <a:latin typeface="Poppins" panose="020B0502040204020203" pitchFamily="2" charset="0"/>
                <a:cs typeface="Poppins" panose="020B0502040204020203" pitchFamily="2" charset="0"/>
              </a:rPr>
              <a:t>Problem Definition</a:t>
            </a:r>
            <a:endParaRPr lang="en-US" sz="3200" dirty="0">
              <a:solidFill>
                <a:srgbClr val="478073"/>
              </a:solidFill>
              <a:effectLst/>
              <a:latin typeface="Poppins" panose="020B0502040204020203" pitchFamily="2" charset="0"/>
              <a:cs typeface="Poppins" panose="020B0502040204020203" pitchFamily="2" charset="0"/>
            </a:endParaRPr>
          </a:p>
        </p:txBody>
      </p:sp>
      <p:cxnSp>
        <p:nvCxnSpPr>
          <p:cNvPr id="11" name="Straight Connector 10">
            <a:extLst>
              <a:ext uri="{FF2B5EF4-FFF2-40B4-BE49-F238E27FC236}">
                <a16:creationId xmlns:a16="http://schemas.microsoft.com/office/drawing/2014/main" id="{2894B8C1-E6FA-C711-BA78-398A27B9ACD2}"/>
              </a:ext>
            </a:extLst>
          </p:cNvPr>
          <p:cNvCxnSpPr/>
          <p:nvPr/>
        </p:nvCxnSpPr>
        <p:spPr>
          <a:xfrm>
            <a:off x="1558240" y="5661248"/>
            <a:ext cx="2880320" cy="0"/>
          </a:xfrm>
          <a:prstGeom prst="line">
            <a:avLst/>
          </a:prstGeom>
          <a:ln w="38100">
            <a:solidFill>
              <a:srgbClr val="478073"/>
            </a:solidFill>
          </a:ln>
        </p:spPr>
        <p:style>
          <a:lnRef idx="1">
            <a:schemeClr val="accent1"/>
          </a:lnRef>
          <a:fillRef idx="0">
            <a:schemeClr val="accent1"/>
          </a:fillRef>
          <a:effectRef idx="0">
            <a:schemeClr val="accent1"/>
          </a:effectRef>
          <a:fontRef idx="minor">
            <a:schemeClr val="tx1"/>
          </a:fontRef>
        </p:style>
      </p:cxnSp>
      <p:sp>
        <p:nvSpPr>
          <p:cNvPr id="8" name="Title 1">
            <a:extLst>
              <a:ext uri="{FF2B5EF4-FFF2-40B4-BE49-F238E27FC236}">
                <a16:creationId xmlns:a16="http://schemas.microsoft.com/office/drawing/2014/main" id="{EFD7116B-6927-FDA4-7546-160648B59FAF}"/>
              </a:ext>
            </a:extLst>
          </p:cNvPr>
          <p:cNvSpPr txBox="1">
            <a:spLocks/>
          </p:cNvSpPr>
          <p:nvPr/>
        </p:nvSpPr>
        <p:spPr>
          <a:xfrm>
            <a:off x="1403648" y="1700808"/>
            <a:ext cx="7272808" cy="3108381"/>
          </a:xfrm>
          <a:prstGeom prst="rect">
            <a:avLst/>
          </a:prstGeom>
          <a:ln>
            <a:noFill/>
          </a:ln>
        </p:spPr>
        <p:txBody>
          <a:bodyPr anchor="b">
            <a:noAutofit/>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pPr algn="just" rtl="0">
              <a:spcBef>
                <a:spcPts val="0"/>
              </a:spcBef>
              <a:spcAft>
                <a:spcPts val="1000"/>
              </a:spcAft>
            </a:pPr>
            <a:r>
              <a:rPr lang="en-US" sz="1400" b="0" i="0" u="none" strike="noStrike" dirty="0">
                <a:solidFill>
                  <a:srgbClr val="000000"/>
                </a:solidFill>
                <a:effectLst/>
                <a:latin typeface="Poppins" panose="00000500000000000000" pitchFamily="2" charset="0"/>
                <a:cs typeface="Poppins" panose="00000500000000000000" pitchFamily="2" charset="0"/>
              </a:rPr>
              <a:t>Recycling is currently gaining momentum globally, but there are very few user-friendly applications that allow users to find drop-off locations. In Mauritius, this is a particular problem, as people often lack the motivation to sort and separate their trash and they also find it difficult to locate the nearest drop-off point.</a:t>
            </a:r>
            <a:endParaRPr lang="en-US" sz="1400" dirty="0">
              <a:effectLst/>
              <a:latin typeface="Poppins" panose="00000500000000000000" pitchFamily="2" charset="0"/>
              <a:cs typeface="Poppins" panose="00000500000000000000" pitchFamily="2" charset="0"/>
            </a:endParaRPr>
          </a:p>
          <a:p>
            <a:pPr algn="just"/>
            <a:endParaRPr lang="en-US" sz="1400" dirty="0">
              <a:solidFill>
                <a:schemeClr val="tx1"/>
              </a:solidFill>
              <a:effectLst/>
              <a:latin typeface="Poppins" panose="00000500000000000000" pitchFamily="2" charset="0"/>
              <a:cs typeface="Poppins" panose="00000500000000000000" pitchFamily="2" charset="0"/>
            </a:endParaRPr>
          </a:p>
          <a:p>
            <a:pPr algn="just" rtl="0">
              <a:spcBef>
                <a:spcPts val="0"/>
              </a:spcBef>
              <a:spcAft>
                <a:spcPts val="1000"/>
              </a:spcAft>
            </a:pPr>
            <a:r>
              <a:rPr lang="en-US" sz="1400" b="0" i="0" u="none" strike="noStrike" dirty="0">
                <a:solidFill>
                  <a:srgbClr val="000000"/>
                </a:solidFill>
                <a:effectLst/>
                <a:latin typeface="Poppins" panose="00000500000000000000" pitchFamily="2" charset="0"/>
                <a:cs typeface="Poppins" panose="00000500000000000000" pitchFamily="2" charset="0"/>
              </a:rPr>
              <a:t>Hence the need to develop a user-friendly and accurate navigation app that would help people find the closest recycling drop-off location. This app should be easy to use and provide up-to-date information on drop-off locations. It should also be accessible to people with disabilities.</a:t>
            </a:r>
            <a:endParaRPr lang="en-US" sz="1400" dirty="0">
              <a:effectLst/>
              <a:latin typeface="Poppins" panose="00000500000000000000" pitchFamily="2" charset="0"/>
              <a:cs typeface="Poppins" panose="00000500000000000000" pitchFamily="2" charset="0"/>
            </a:endParaRPr>
          </a:p>
          <a:p>
            <a:pPr algn="just"/>
            <a:r>
              <a:rPr lang="en-US" sz="1400" dirty="0">
                <a:solidFill>
                  <a:schemeClr val="tx1"/>
                </a:solidFill>
                <a:effectLst/>
                <a:latin typeface="Poppins" panose="00000500000000000000" pitchFamily="2" charset="0"/>
                <a:cs typeface="Poppins" panose="00000500000000000000" pitchFamily="2" charset="0"/>
              </a:rPr>
              <a:t>We developed an interface which passed through three stages: first, we sketched the interface; next, we created a low-fidelity design on Miro; and finally, we developed the high-fidelity design and prototype on Figma.</a:t>
            </a:r>
          </a:p>
        </p:txBody>
      </p:sp>
    </p:spTree>
    <p:extLst>
      <p:ext uri="{BB962C8B-B14F-4D97-AF65-F5344CB8AC3E}">
        <p14:creationId xmlns:p14="http://schemas.microsoft.com/office/powerpoint/2010/main" val="3857942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0ADF28D-30CC-0DF6-6F61-6FF43F960175}"/>
              </a:ext>
            </a:extLst>
          </p:cNvPr>
          <p:cNvSpPr>
            <a:spLocks noGrp="1"/>
          </p:cNvSpPr>
          <p:nvPr>
            <p:ph type="title"/>
          </p:nvPr>
        </p:nvSpPr>
        <p:spPr>
          <a:xfrm>
            <a:off x="1331640" y="548680"/>
            <a:ext cx="4536504" cy="648072"/>
          </a:xfrm>
        </p:spPr>
        <p:txBody>
          <a:bodyPr>
            <a:normAutofit/>
          </a:bodyPr>
          <a:lstStyle/>
          <a:p>
            <a:r>
              <a:rPr lang="en-US" sz="3200" dirty="0">
                <a:solidFill>
                  <a:srgbClr val="478073"/>
                </a:solidFill>
                <a:effectLst/>
                <a:latin typeface="Poppins ExtraBold" panose="00000900000000000000" pitchFamily="2" charset="0"/>
                <a:cs typeface="Poppins ExtraBold" panose="00000900000000000000" pitchFamily="2" charset="0"/>
              </a:rPr>
              <a:t>User stories</a:t>
            </a:r>
          </a:p>
        </p:txBody>
      </p:sp>
      <p:cxnSp>
        <p:nvCxnSpPr>
          <p:cNvPr id="10" name="Straight Connector 9">
            <a:extLst>
              <a:ext uri="{FF2B5EF4-FFF2-40B4-BE49-F238E27FC236}">
                <a16:creationId xmlns:a16="http://schemas.microsoft.com/office/drawing/2014/main" id="{CE31971F-D012-876D-2389-1A38EB90E134}"/>
              </a:ext>
            </a:extLst>
          </p:cNvPr>
          <p:cNvCxnSpPr/>
          <p:nvPr/>
        </p:nvCxnSpPr>
        <p:spPr>
          <a:xfrm>
            <a:off x="1547664" y="5805264"/>
            <a:ext cx="2880320" cy="0"/>
          </a:xfrm>
          <a:prstGeom prst="line">
            <a:avLst/>
          </a:prstGeom>
          <a:ln w="38100">
            <a:solidFill>
              <a:srgbClr val="478073"/>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9C698A9-70D6-3004-853C-BED3CABCCC52}"/>
              </a:ext>
            </a:extLst>
          </p:cNvPr>
          <p:cNvSpPr txBox="1"/>
          <p:nvPr/>
        </p:nvSpPr>
        <p:spPr>
          <a:xfrm>
            <a:off x="1415860" y="1459102"/>
            <a:ext cx="6312280" cy="3939796"/>
          </a:xfrm>
          <a:prstGeom prst="rect">
            <a:avLst/>
          </a:prstGeom>
          <a:noFill/>
        </p:spPr>
        <p:txBody>
          <a:bodyPr wrap="square" rtlCol="0">
            <a:spAutoFit/>
          </a:bodyPr>
          <a:lstStyle/>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want to be able to locate recycle centers easily.</a:t>
            </a:r>
          </a:p>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would like to see tips about recycling.</a:t>
            </a:r>
          </a:p>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want the app to be easy to use and navigate, so I can quickly find the information I need without any hassle.</a:t>
            </a:r>
          </a:p>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want the app to provide clear directions to each drop-off location, so I can easily find my way there.</a:t>
            </a:r>
          </a:p>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want the app to provide information on the types of materials accepted at each drop-off location, so I can plan accordingly and avoid unnecessary trips.</a:t>
            </a:r>
          </a:p>
          <a:p>
            <a:pPr marL="342900" indent="-342900">
              <a:lnSpc>
                <a:spcPct val="150000"/>
              </a:lnSpc>
              <a:buFont typeface="Wingdings" panose="05000000000000000000" pitchFamily="2" charset="2"/>
              <a:buChar char="v"/>
            </a:pPr>
            <a:r>
              <a:rPr lang="en-US" sz="1400" dirty="0">
                <a:latin typeface="Poppins" panose="00000500000000000000" pitchFamily="2" charset="0"/>
                <a:cs typeface="Poppins" panose="00000500000000000000" pitchFamily="2" charset="0"/>
              </a:rPr>
              <a:t>I want the app to have a map view, so I can visually see the locations of recycling drop-off points in my area.</a:t>
            </a:r>
          </a:p>
          <a:p>
            <a:pPr marL="342900" indent="-342900">
              <a:lnSpc>
                <a:spcPct val="150000"/>
              </a:lnSpc>
              <a:buFont typeface="Wingdings" panose="05000000000000000000" pitchFamily="2" charset="2"/>
              <a:buChar char="v"/>
            </a:pPr>
            <a:endParaRPr lang="en-US" sz="1400" dirty="0">
              <a:latin typeface="Poppins" panose="00000500000000000000" pitchFamily="2" charset="0"/>
              <a:cs typeface="Poppins"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70797C4D-D37F-456D-8F07-6495DD36C537}"/>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1E6E7757-3AEA-0A80-1F38-5D8B5D176AE0}"/>
              </a:ext>
            </a:extLst>
          </p:cNvPr>
          <p:cNvSpPr txBox="1">
            <a:spLocks/>
          </p:cNvSpPr>
          <p:nvPr/>
        </p:nvSpPr>
        <p:spPr>
          <a:xfrm>
            <a:off x="1403648" y="548680"/>
            <a:ext cx="4464495" cy="648072"/>
          </a:xfrm>
          <a:prstGeom prst="rect">
            <a:avLst/>
          </a:prstGeom>
        </p:spPr>
        <p:txBody>
          <a:bodyPr anchor="ctr">
            <a:normAutofit fontScale="67500" lnSpcReduction="200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r>
              <a:rPr lang="en-US" sz="3200" b="1" dirty="0">
                <a:solidFill>
                  <a:srgbClr val="478073"/>
                </a:solidFill>
                <a:effectLst/>
                <a:latin typeface="Poppins ExtraBold" panose="00000900000000000000" pitchFamily="2" charset="0"/>
                <a:cs typeface="Poppins ExtraBold" panose="00000900000000000000" pitchFamily="2" charset="0"/>
              </a:rPr>
              <a:t>Navigational Model/Site Map</a:t>
            </a:r>
            <a:endParaRPr lang="en-US" sz="3200" dirty="0">
              <a:solidFill>
                <a:srgbClr val="478073"/>
              </a:solidFill>
              <a:effectLst/>
              <a:latin typeface="Poppins ExtraBold" panose="00000900000000000000" pitchFamily="2" charset="0"/>
              <a:cs typeface="Poppins ExtraBold" panose="00000900000000000000" pitchFamily="2" charset="0"/>
            </a:endParaRPr>
          </a:p>
        </p:txBody>
      </p:sp>
      <p:sp>
        <p:nvSpPr>
          <p:cNvPr id="5" name="Rectangle 4">
            <a:extLst>
              <a:ext uri="{FF2B5EF4-FFF2-40B4-BE49-F238E27FC236}">
                <a16:creationId xmlns:a16="http://schemas.microsoft.com/office/drawing/2014/main" id="{FA5E20A7-8B08-F6A1-AB67-E2CC87BF2913}"/>
              </a:ext>
            </a:extLst>
          </p:cNvPr>
          <p:cNvSpPr/>
          <p:nvPr/>
        </p:nvSpPr>
        <p:spPr>
          <a:xfrm>
            <a:off x="3273927" y="1599808"/>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SIGN UP</a:t>
            </a:r>
          </a:p>
        </p:txBody>
      </p:sp>
      <p:sp>
        <p:nvSpPr>
          <p:cNvPr id="6" name="Rectangle 5">
            <a:extLst>
              <a:ext uri="{FF2B5EF4-FFF2-40B4-BE49-F238E27FC236}">
                <a16:creationId xmlns:a16="http://schemas.microsoft.com/office/drawing/2014/main" id="{661209D2-A129-5B61-8158-E1C8E7BD5E6D}"/>
              </a:ext>
            </a:extLst>
          </p:cNvPr>
          <p:cNvSpPr/>
          <p:nvPr/>
        </p:nvSpPr>
        <p:spPr>
          <a:xfrm>
            <a:off x="3281933" y="2373568"/>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LOG IN</a:t>
            </a:r>
          </a:p>
        </p:txBody>
      </p:sp>
      <p:cxnSp>
        <p:nvCxnSpPr>
          <p:cNvPr id="7" name="Straight Arrow Connector 6">
            <a:extLst>
              <a:ext uri="{FF2B5EF4-FFF2-40B4-BE49-F238E27FC236}">
                <a16:creationId xmlns:a16="http://schemas.microsoft.com/office/drawing/2014/main" id="{1E8FB433-6B45-E7AE-D543-3F3B2565CC27}"/>
              </a:ext>
            </a:extLst>
          </p:cNvPr>
          <p:cNvCxnSpPr>
            <a:cxnSpLocks/>
            <a:stCxn id="5" idx="2"/>
            <a:endCxn id="6" idx="0"/>
          </p:cNvCxnSpPr>
          <p:nvPr/>
        </p:nvCxnSpPr>
        <p:spPr>
          <a:xfrm>
            <a:off x="3954965" y="2085583"/>
            <a:ext cx="8006" cy="28798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545EB21C-3824-DEEB-25E3-ABB4776AC235}"/>
              </a:ext>
            </a:extLst>
          </p:cNvPr>
          <p:cNvSpPr/>
          <p:nvPr/>
        </p:nvSpPr>
        <p:spPr>
          <a:xfrm>
            <a:off x="5878847" y="1910815"/>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DASHBOARD</a:t>
            </a:r>
          </a:p>
        </p:txBody>
      </p:sp>
      <p:cxnSp>
        <p:nvCxnSpPr>
          <p:cNvPr id="9" name="Straight Arrow Connector 8">
            <a:extLst>
              <a:ext uri="{FF2B5EF4-FFF2-40B4-BE49-F238E27FC236}">
                <a16:creationId xmlns:a16="http://schemas.microsoft.com/office/drawing/2014/main" id="{75D046EA-16A9-1159-BB66-9E31C6409860}"/>
              </a:ext>
            </a:extLst>
          </p:cNvPr>
          <p:cNvCxnSpPr>
            <a:cxnSpLocks/>
            <a:stCxn id="5" idx="3"/>
          </p:cNvCxnSpPr>
          <p:nvPr/>
        </p:nvCxnSpPr>
        <p:spPr>
          <a:xfrm>
            <a:off x="4636002" y="1842696"/>
            <a:ext cx="1242845" cy="242887"/>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F688A62-38A9-00F6-8F8C-70796E88DB3A}"/>
              </a:ext>
            </a:extLst>
          </p:cNvPr>
          <p:cNvSpPr/>
          <p:nvPr/>
        </p:nvSpPr>
        <p:spPr>
          <a:xfrm>
            <a:off x="7623580" y="4569869"/>
            <a:ext cx="908860"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PLASTIC</a:t>
            </a:r>
          </a:p>
        </p:txBody>
      </p:sp>
      <p:sp>
        <p:nvSpPr>
          <p:cNvPr id="13" name="Rectangle 12">
            <a:extLst>
              <a:ext uri="{FF2B5EF4-FFF2-40B4-BE49-F238E27FC236}">
                <a16:creationId xmlns:a16="http://schemas.microsoft.com/office/drawing/2014/main" id="{395D0B39-4AF5-7458-ADD2-20DDBBC947D9}"/>
              </a:ext>
            </a:extLst>
          </p:cNvPr>
          <p:cNvSpPr/>
          <p:nvPr/>
        </p:nvSpPr>
        <p:spPr>
          <a:xfrm>
            <a:off x="6562017" y="4576481"/>
            <a:ext cx="86409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PAPERS</a:t>
            </a:r>
          </a:p>
        </p:txBody>
      </p:sp>
      <p:sp>
        <p:nvSpPr>
          <p:cNvPr id="14" name="Rectangle 13">
            <a:extLst>
              <a:ext uri="{FF2B5EF4-FFF2-40B4-BE49-F238E27FC236}">
                <a16:creationId xmlns:a16="http://schemas.microsoft.com/office/drawing/2014/main" id="{637EBF89-8815-7129-2182-87777102F68E}"/>
              </a:ext>
            </a:extLst>
          </p:cNvPr>
          <p:cNvSpPr/>
          <p:nvPr/>
        </p:nvSpPr>
        <p:spPr>
          <a:xfrm>
            <a:off x="5400600" y="4570566"/>
            <a:ext cx="1017724"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GLASS</a:t>
            </a:r>
          </a:p>
        </p:txBody>
      </p:sp>
      <p:sp>
        <p:nvSpPr>
          <p:cNvPr id="15" name="Rectangle 14">
            <a:extLst>
              <a:ext uri="{FF2B5EF4-FFF2-40B4-BE49-F238E27FC236}">
                <a16:creationId xmlns:a16="http://schemas.microsoft.com/office/drawing/2014/main" id="{4BB33786-86AE-0ED1-2C98-06E499FACA85}"/>
              </a:ext>
            </a:extLst>
          </p:cNvPr>
          <p:cNvSpPr/>
          <p:nvPr/>
        </p:nvSpPr>
        <p:spPr>
          <a:xfrm>
            <a:off x="3864673" y="4576481"/>
            <a:ext cx="1440931"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ELECTRONICS</a:t>
            </a:r>
          </a:p>
        </p:txBody>
      </p:sp>
      <p:cxnSp>
        <p:nvCxnSpPr>
          <p:cNvPr id="17" name="Straight Arrow Connector 16">
            <a:extLst>
              <a:ext uri="{FF2B5EF4-FFF2-40B4-BE49-F238E27FC236}">
                <a16:creationId xmlns:a16="http://schemas.microsoft.com/office/drawing/2014/main" id="{731F0BBB-1AA1-EEFC-0F6C-E371A9CFFAF7}"/>
              </a:ext>
            </a:extLst>
          </p:cNvPr>
          <p:cNvCxnSpPr>
            <a:cxnSpLocks/>
          </p:cNvCxnSpPr>
          <p:nvPr/>
        </p:nvCxnSpPr>
        <p:spPr>
          <a:xfrm>
            <a:off x="4240014" y="3649590"/>
            <a:ext cx="1487772" cy="92027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F0291D3-B1DC-A551-049D-E8AD7C3C0BA2}"/>
              </a:ext>
            </a:extLst>
          </p:cNvPr>
          <p:cNvCxnSpPr>
            <a:cxnSpLocks/>
          </p:cNvCxnSpPr>
          <p:nvPr/>
        </p:nvCxnSpPr>
        <p:spPr>
          <a:xfrm>
            <a:off x="4516896" y="3688228"/>
            <a:ext cx="2349267" cy="881641"/>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D96B531-5199-FC34-9199-3B9092AE8F1D}"/>
              </a:ext>
            </a:extLst>
          </p:cNvPr>
          <p:cNvCxnSpPr>
            <a:cxnSpLocks/>
          </p:cNvCxnSpPr>
          <p:nvPr/>
        </p:nvCxnSpPr>
        <p:spPr>
          <a:xfrm>
            <a:off x="5234981" y="3595388"/>
            <a:ext cx="2566716" cy="98109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EA51F38-7BED-537F-858D-6DDABEF943FF}"/>
              </a:ext>
            </a:extLst>
          </p:cNvPr>
          <p:cNvSpPr/>
          <p:nvPr/>
        </p:nvSpPr>
        <p:spPr>
          <a:xfrm>
            <a:off x="8826549" y="3323502"/>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WALLET</a:t>
            </a:r>
          </a:p>
        </p:txBody>
      </p:sp>
      <p:sp>
        <p:nvSpPr>
          <p:cNvPr id="24" name="Rectangle 23">
            <a:extLst>
              <a:ext uri="{FF2B5EF4-FFF2-40B4-BE49-F238E27FC236}">
                <a16:creationId xmlns:a16="http://schemas.microsoft.com/office/drawing/2014/main" id="{176BC677-2E6A-518C-8728-A54641FBE27D}"/>
              </a:ext>
            </a:extLst>
          </p:cNvPr>
          <p:cNvSpPr/>
          <p:nvPr/>
        </p:nvSpPr>
        <p:spPr>
          <a:xfrm>
            <a:off x="4066034" y="3305386"/>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PRODUCTS</a:t>
            </a:r>
          </a:p>
        </p:txBody>
      </p:sp>
      <p:cxnSp>
        <p:nvCxnSpPr>
          <p:cNvPr id="28" name="Straight Arrow Connector 27">
            <a:extLst>
              <a:ext uri="{FF2B5EF4-FFF2-40B4-BE49-F238E27FC236}">
                <a16:creationId xmlns:a16="http://schemas.microsoft.com/office/drawing/2014/main" id="{82DAB5F4-626F-C44A-9E95-C73F8D462063}"/>
              </a:ext>
            </a:extLst>
          </p:cNvPr>
          <p:cNvCxnSpPr>
            <a:cxnSpLocks/>
            <a:endCxn id="15" idx="0"/>
          </p:cNvCxnSpPr>
          <p:nvPr/>
        </p:nvCxnSpPr>
        <p:spPr>
          <a:xfrm>
            <a:off x="4240014" y="3818649"/>
            <a:ext cx="345125" cy="757832"/>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F26398E0-39D7-5BF3-B23C-30AB84517F82}"/>
              </a:ext>
            </a:extLst>
          </p:cNvPr>
          <p:cNvSpPr/>
          <p:nvPr/>
        </p:nvSpPr>
        <p:spPr>
          <a:xfrm>
            <a:off x="7382310" y="3323502"/>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LOCATION</a:t>
            </a:r>
          </a:p>
        </p:txBody>
      </p:sp>
      <p:sp>
        <p:nvSpPr>
          <p:cNvPr id="30" name="Rectangle 29">
            <a:extLst>
              <a:ext uri="{FF2B5EF4-FFF2-40B4-BE49-F238E27FC236}">
                <a16:creationId xmlns:a16="http://schemas.microsoft.com/office/drawing/2014/main" id="{48438C75-9441-D0E0-781C-A2A2BB5B61A8}"/>
              </a:ext>
            </a:extLst>
          </p:cNvPr>
          <p:cNvSpPr/>
          <p:nvPr/>
        </p:nvSpPr>
        <p:spPr>
          <a:xfrm>
            <a:off x="5809950" y="3296409"/>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RECYCLE</a:t>
            </a:r>
          </a:p>
        </p:txBody>
      </p:sp>
      <p:cxnSp>
        <p:nvCxnSpPr>
          <p:cNvPr id="31" name="Straight Arrow Connector 30">
            <a:extLst>
              <a:ext uri="{FF2B5EF4-FFF2-40B4-BE49-F238E27FC236}">
                <a16:creationId xmlns:a16="http://schemas.microsoft.com/office/drawing/2014/main" id="{33594ECF-73C8-6584-F5DC-A1EB1A52132F}"/>
              </a:ext>
            </a:extLst>
          </p:cNvPr>
          <p:cNvCxnSpPr>
            <a:cxnSpLocks/>
            <a:stCxn id="8" idx="2"/>
          </p:cNvCxnSpPr>
          <p:nvPr/>
        </p:nvCxnSpPr>
        <p:spPr>
          <a:xfrm>
            <a:off x="6559885" y="2396590"/>
            <a:ext cx="147512" cy="89246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2D8E8B4-5FAE-7D9E-724B-F4F67D3756E9}"/>
              </a:ext>
            </a:extLst>
          </p:cNvPr>
          <p:cNvCxnSpPr>
            <a:cxnSpLocks/>
            <a:endCxn id="29" idx="0"/>
          </p:cNvCxnSpPr>
          <p:nvPr/>
        </p:nvCxnSpPr>
        <p:spPr>
          <a:xfrm>
            <a:off x="6917682" y="2428512"/>
            <a:ext cx="1145666" cy="89499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FE356D7-5D95-1464-66D3-5126348382E8}"/>
              </a:ext>
            </a:extLst>
          </p:cNvPr>
          <p:cNvCxnSpPr>
            <a:cxnSpLocks/>
            <a:stCxn id="8" idx="3"/>
            <a:endCxn id="23" idx="0"/>
          </p:cNvCxnSpPr>
          <p:nvPr/>
        </p:nvCxnSpPr>
        <p:spPr>
          <a:xfrm>
            <a:off x="7240922" y="2153703"/>
            <a:ext cx="2266665" cy="116979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8D158AC-459C-5F7C-5145-9D690E5F8D29}"/>
              </a:ext>
            </a:extLst>
          </p:cNvPr>
          <p:cNvCxnSpPr>
            <a:cxnSpLocks/>
          </p:cNvCxnSpPr>
          <p:nvPr/>
        </p:nvCxnSpPr>
        <p:spPr>
          <a:xfrm flipH="1">
            <a:off x="4881314" y="2428512"/>
            <a:ext cx="1502919" cy="86027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EE63A54F-9FF3-8434-8B80-679061A02933}"/>
              </a:ext>
            </a:extLst>
          </p:cNvPr>
          <p:cNvSpPr/>
          <p:nvPr/>
        </p:nvSpPr>
        <p:spPr>
          <a:xfrm>
            <a:off x="2736281" y="3296234"/>
            <a:ext cx="1162224"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ACCOUNT</a:t>
            </a:r>
          </a:p>
        </p:txBody>
      </p:sp>
      <p:cxnSp>
        <p:nvCxnSpPr>
          <p:cNvPr id="48" name="Straight Arrow Connector 47">
            <a:extLst>
              <a:ext uri="{FF2B5EF4-FFF2-40B4-BE49-F238E27FC236}">
                <a16:creationId xmlns:a16="http://schemas.microsoft.com/office/drawing/2014/main" id="{0107E05E-E5B1-D925-CAAA-F805DBD2DEFD}"/>
              </a:ext>
            </a:extLst>
          </p:cNvPr>
          <p:cNvCxnSpPr>
            <a:cxnSpLocks/>
          </p:cNvCxnSpPr>
          <p:nvPr/>
        </p:nvCxnSpPr>
        <p:spPr>
          <a:xfrm flipH="1">
            <a:off x="3572785" y="2410015"/>
            <a:ext cx="2475655" cy="90143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1B47DF48-9E08-5819-1975-A5142FD22ADB}"/>
              </a:ext>
            </a:extLst>
          </p:cNvPr>
          <p:cNvCxnSpPr>
            <a:cxnSpLocks/>
            <a:endCxn id="62" idx="0"/>
          </p:cNvCxnSpPr>
          <p:nvPr/>
        </p:nvCxnSpPr>
        <p:spPr>
          <a:xfrm flipH="1">
            <a:off x="2506870" y="3731249"/>
            <a:ext cx="284072" cy="412296"/>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5CA376DD-72D7-B5F1-2F89-9F6283CBBB23}"/>
              </a:ext>
            </a:extLst>
          </p:cNvPr>
          <p:cNvSpPr/>
          <p:nvPr/>
        </p:nvSpPr>
        <p:spPr>
          <a:xfrm>
            <a:off x="2170533" y="4736454"/>
            <a:ext cx="1440931"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CHANGE LOCATION</a:t>
            </a:r>
          </a:p>
        </p:txBody>
      </p:sp>
      <p:sp>
        <p:nvSpPr>
          <p:cNvPr id="62" name="Rectangle 61">
            <a:extLst>
              <a:ext uri="{FF2B5EF4-FFF2-40B4-BE49-F238E27FC236}">
                <a16:creationId xmlns:a16="http://schemas.microsoft.com/office/drawing/2014/main" id="{D433CEBD-4549-3AD8-3800-4ADE40F7FF89}"/>
              </a:ext>
            </a:extLst>
          </p:cNvPr>
          <p:cNvSpPr/>
          <p:nvPr/>
        </p:nvSpPr>
        <p:spPr>
          <a:xfrm>
            <a:off x="1786404" y="4143545"/>
            <a:ext cx="1440931"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CHANGE PASSWORD</a:t>
            </a:r>
          </a:p>
        </p:txBody>
      </p:sp>
      <p:cxnSp>
        <p:nvCxnSpPr>
          <p:cNvPr id="63" name="Straight Arrow Connector 62">
            <a:extLst>
              <a:ext uri="{FF2B5EF4-FFF2-40B4-BE49-F238E27FC236}">
                <a16:creationId xmlns:a16="http://schemas.microsoft.com/office/drawing/2014/main" id="{A7C51191-07AB-D4FD-80A7-6AE2F639FE48}"/>
              </a:ext>
            </a:extLst>
          </p:cNvPr>
          <p:cNvCxnSpPr>
            <a:cxnSpLocks/>
          </p:cNvCxnSpPr>
          <p:nvPr/>
        </p:nvCxnSpPr>
        <p:spPr>
          <a:xfrm flipH="1">
            <a:off x="3436709" y="3800329"/>
            <a:ext cx="272153" cy="93612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631415B5-9010-0F47-97F9-A65B284D036A}"/>
              </a:ext>
            </a:extLst>
          </p:cNvPr>
          <p:cNvCxnSpPr>
            <a:cxnSpLocks/>
          </p:cNvCxnSpPr>
          <p:nvPr/>
        </p:nvCxnSpPr>
        <p:spPr>
          <a:xfrm>
            <a:off x="9503231" y="3818649"/>
            <a:ext cx="250778" cy="75122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6049DFBA-ADDB-787A-8C1D-1739DD5F0839}"/>
              </a:ext>
            </a:extLst>
          </p:cNvPr>
          <p:cNvSpPr/>
          <p:nvPr/>
        </p:nvSpPr>
        <p:spPr>
          <a:xfrm>
            <a:off x="9239751" y="4569868"/>
            <a:ext cx="908860"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Redeem Points</a:t>
            </a:r>
          </a:p>
        </p:txBody>
      </p:sp>
      <p:sp>
        <p:nvSpPr>
          <p:cNvPr id="89" name="Rectangle 88">
            <a:extLst>
              <a:ext uri="{FF2B5EF4-FFF2-40B4-BE49-F238E27FC236}">
                <a16:creationId xmlns:a16="http://schemas.microsoft.com/office/drawing/2014/main" id="{70786241-8FF2-BA9A-7780-6387ACA9E1B8}"/>
              </a:ext>
            </a:extLst>
          </p:cNvPr>
          <p:cNvSpPr/>
          <p:nvPr/>
        </p:nvSpPr>
        <p:spPr>
          <a:xfrm>
            <a:off x="5404481" y="5823545"/>
            <a:ext cx="1362075" cy="485775"/>
          </a:xfrm>
          <a:prstGeom prst="rect">
            <a:avLst/>
          </a:prstGeom>
          <a:solidFill>
            <a:srgbClr val="1B8D7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LOCATION</a:t>
            </a:r>
          </a:p>
        </p:txBody>
      </p:sp>
      <p:cxnSp>
        <p:nvCxnSpPr>
          <p:cNvPr id="90" name="Straight Arrow Connector 89">
            <a:extLst>
              <a:ext uri="{FF2B5EF4-FFF2-40B4-BE49-F238E27FC236}">
                <a16:creationId xmlns:a16="http://schemas.microsoft.com/office/drawing/2014/main" id="{A7C5A233-3E7D-7E56-7708-4835E7B5B579}"/>
              </a:ext>
            </a:extLst>
          </p:cNvPr>
          <p:cNvCxnSpPr>
            <a:cxnSpLocks/>
            <a:stCxn id="15" idx="2"/>
          </p:cNvCxnSpPr>
          <p:nvPr/>
        </p:nvCxnSpPr>
        <p:spPr>
          <a:xfrm>
            <a:off x="4585139" y="5062256"/>
            <a:ext cx="1122254" cy="77940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0B637CCD-9231-8FD5-FBCD-BB07574966FF}"/>
              </a:ext>
            </a:extLst>
          </p:cNvPr>
          <p:cNvCxnSpPr>
            <a:cxnSpLocks/>
            <a:stCxn id="14" idx="2"/>
          </p:cNvCxnSpPr>
          <p:nvPr/>
        </p:nvCxnSpPr>
        <p:spPr>
          <a:xfrm>
            <a:off x="5909462" y="5056341"/>
            <a:ext cx="63485" cy="77311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0D8DFBAB-E6BF-2D16-CDAB-4AD245FB7970}"/>
              </a:ext>
            </a:extLst>
          </p:cNvPr>
          <p:cNvCxnSpPr>
            <a:cxnSpLocks/>
            <a:stCxn id="13" idx="2"/>
          </p:cNvCxnSpPr>
          <p:nvPr/>
        </p:nvCxnSpPr>
        <p:spPr>
          <a:xfrm flipH="1">
            <a:off x="6193776" y="5062256"/>
            <a:ext cx="800289" cy="77940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1E999A0-A6D2-5948-97A3-94E923288943}"/>
              </a:ext>
            </a:extLst>
          </p:cNvPr>
          <p:cNvCxnSpPr>
            <a:cxnSpLocks/>
            <a:stCxn id="10" idx="2"/>
          </p:cNvCxnSpPr>
          <p:nvPr/>
        </p:nvCxnSpPr>
        <p:spPr>
          <a:xfrm flipH="1">
            <a:off x="6480166" y="5055644"/>
            <a:ext cx="1597844" cy="786017"/>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13BF8447-C253-0378-6F83-B1F631BD5601}"/>
              </a:ext>
            </a:extLst>
          </p:cNvPr>
          <p:cNvCxnSpPr>
            <a:cxnSpLocks/>
            <a:stCxn id="6" idx="3"/>
            <a:endCxn id="8" idx="1"/>
          </p:cNvCxnSpPr>
          <p:nvPr/>
        </p:nvCxnSpPr>
        <p:spPr>
          <a:xfrm flipV="1">
            <a:off x="4644008" y="2153703"/>
            <a:ext cx="1234839" cy="46275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307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8B1E08-9E6B-F3B2-8782-F79A63FC47C2}"/>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E2363A9-21BB-C9F9-0DC5-EFE1041205BE}"/>
              </a:ext>
            </a:extLst>
          </p:cNvPr>
          <p:cNvSpPr>
            <a:spLocks noGrp="1"/>
          </p:cNvSpPr>
          <p:nvPr>
            <p:ph type="title"/>
          </p:nvPr>
        </p:nvSpPr>
        <p:spPr>
          <a:xfrm>
            <a:off x="1309065" y="332656"/>
            <a:ext cx="1390727" cy="542925"/>
          </a:xfrm>
        </p:spPr>
        <p:txBody>
          <a:bodyPr>
            <a:normAutofit fontScale="90000"/>
          </a:bodyPr>
          <a:lstStyle/>
          <a:p>
            <a:r>
              <a:rPr lang="en-US" sz="2000" b="1" dirty="0">
                <a:solidFill>
                  <a:srgbClr val="478073"/>
                </a:solidFill>
                <a:effectLst/>
                <a:latin typeface="Poppins ExtraBold" panose="00000900000000000000" pitchFamily="2" charset="0"/>
                <a:cs typeface="Poppins ExtraBold" panose="00000900000000000000" pitchFamily="2" charset="0"/>
              </a:rPr>
              <a:t>Sketches</a:t>
            </a:r>
            <a:endParaRPr lang="en-US" sz="2000" dirty="0">
              <a:solidFill>
                <a:srgbClr val="478073"/>
              </a:solidFill>
              <a:effectLst/>
              <a:latin typeface="Poppins ExtraBold" panose="00000900000000000000" pitchFamily="2" charset="0"/>
              <a:cs typeface="Poppins ExtraBold" panose="00000900000000000000" pitchFamily="2" charset="0"/>
            </a:endParaRPr>
          </a:p>
        </p:txBody>
      </p:sp>
      <p:sp>
        <p:nvSpPr>
          <p:cNvPr id="12" name="TextBox 11">
            <a:extLst>
              <a:ext uri="{FF2B5EF4-FFF2-40B4-BE49-F238E27FC236}">
                <a16:creationId xmlns:a16="http://schemas.microsoft.com/office/drawing/2014/main" id="{0E87B5B6-6CB0-BD95-8186-D04FCA0A75BC}"/>
              </a:ext>
            </a:extLst>
          </p:cNvPr>
          <p:cNvSpPr txBox="1"/>
          <p:nvPr/>
        </p:nvSpPr>
        <p:spPr>
          <a:xfrm>
            <a:off x="1268136" y="1074753"/>
            <a:ext cx="9352535" cy="584775"/>
          </a:xfrm>
          <a:prstGeom prst="rect">
            <a:avLst/>
          </a:prstGeom>
          <a:noFill/>
        </p:spPr>
        <p:txBody>
          <a:bodyPr wrap="square">
            <a:spAutoFit/>
          </a:bodyPr>
          <a:lstStyle/>
          <a:p>
            <a:r>
              <a:rPr lang="en-US" sz="1600" dirty="0">
                <a:latin typeface="Poppins" panose="00000500000000000000" pitchFamily="2" charset="0"/>
                <a:cs typeface="Poppins" panose="00000500000000000000" pitchFamily="2" charset="0"/>
              </a:rPr>
              <a:t>The initial stage of our design process is illustrated below, showcasing the sketches we developed:</a:t>
            </a:r>
          </a:p>
        </p:txBody>
      </p:sp>
      <p:pic>
        <p:nvPicPr>
          <p:cNvPr id="6" name="Picture 5">
            <a:extLst>
              <a:ext uri="{FF2B5EF4-FFF2-40B4-BE49-F238E27FC236}">
                <a16:creationId xmlns:a16="http://schemas.microsoft.com/office/drawing/2014/main" id="{189C0894-0674-C485-D497-C693097BB6BF}"/>
              </a:ext>
            </a:extLst>
          </p:cNvPr>
          <p:cNvPicPr>
            <a:picLocks noChangeAspect="1"/>
          </p:cNvPicPr>
          <p:nvPr/>
        </p:nvPicPr>
        <p:blipFill>
          <a:blip r:embed="rId2"/>
          <a:stretch>
            <a:fillRect/>
          </a:stretch>
        </p:blipFill>
        <p:spPr>
          <a:xfrm>
            <a:off x="1129565" y="2531933"/>
            <a:ext cx="2016224" cy="3085578"/>
          </a:xfrm>
          <a:prstGeom prst="rect">
            <a:avLst/>
          </a:prstGeom>
        </p:spPr>
      </p:pic>
      <p:pic>
        <p:nvPicPr>
          <p:cNvPr id="8" name="Picture 7">
            <a:extLst>
              <a:ext uri="{FF2B5EF4-FFF2-40B4-BE49-F238E27FC236}">
                <a16:creationId xmlns:a16="http://schemas.microsoft.com/office/drawing/2014/main" id="{A6A4E732-6B0A-208D-630A-AA72396F6626}"/>
              </a:ext>
            </a:extLst>
          </p:cNvPr>
          <p:cNvPicPr>
            <a:picLocks noChangeAspect="1"/>
          </p:cNvPicPr>
          <p:nvPr/>
        </p:nvPicPr>
        <p:blipFill>
          <a:blip r:embed="rId3"/>
          <a:stretch>
            <a:fillRect/>
          </a:stretch>
        </p:blipFill>
        <p:spPr>
          <a:xfrm>
            <a:off x="3231107" y="2624347"/>
            <a:ext cx="1900631" cy="2996837"/>
          </a:xfrm>
          <a:prstGeom prst="rect">
            <a:avLst/>
          </a:prstGeom>
        </p:spPr>
      </p:pic>
      <p:pic>
        <p:nvPicPr>
          <p:cNvPr id="11" name="Picture 10">
            <a:extLst>
              <a:ext uri="{FF2B5EF4-FFF2-40B4-BE49-F238E27FC236}">
                <a16:creationId xmlns:a16="http://schemas.microsoft.com/office/drawing/2014/main" id="{D35B6C0C-F26A-1628-244F-1A6255B589C5}"/>
              </a:ext>
            </a:extLst>
          </p:cNvPr>
          <p:cNvPicPr>
            <a:picLocks noChangeAspect="1"/>
          </p:cNvPicPr>
          <p:nvPr/>
        </p:nvPicPr>
        <p:blipFill>
          <a:blip r:embed="rId4"/>
          <a:stretch>
            <a:fillRect/>
          </a:stretch>
        </p:blipFill>
        <p:spPr>
          <a:xfrm>
            <a:off x="5214699" y="2621980"/>
            <a:ext cx="1837407" cy="2995531"/>
          </a:xfrm>
          <a:prstGeom prst="rect">
            <a:avLst/>
          </a:prstGeom>
        </p:spPr>
      </p:pic>
      <p:pic>
        <p:nvPicPr>
          <p:cNvPr id="18" name="Picture 17">
            <a:extLst>
              <a:ext uri="{FF2B5EF4-FFF2-40B4-BE49-F238E27FC236}">
                <a16:creationId xmlns:a16="http://schemas.microsoft.com/office/drawing/2014/main" id="{2DD4AC80-05DF-C8FA-105E-A1E6370A0FAC}"/>
              </a:ext>
            </a:extLst>
          </p:cNvPr>
          <p:cNvPicPr>
            <a:picLocks noChangeAspect="1"/>
          </p:cNvPicPr>
          <p:nvPr/>
        </p:nvPicPr>
        <p:blipFill>
          <a:blip r:embed="rId5"/>
          <a:stretch>
            <a:fillRect/>
          </a:stretch>
        </p:blipFill>
        <p:spPr>
          <a:xfrm>
            <a:off x="7212623" y="2621980"/>
            <a:ext cx="1633926" cy="2995531"/>
          </a:xfrm>
          <a:prstGeom prst="rect">
            <a:avLst/>
          </a:prstGeom>
        </p:spPr>
      </p:pic>
      <p:pic>
        <p:nvPicPr>
          <p:cNvPr id="24" name="Picture 23">
            <a:extLst>
              <a:ext uri="{FF2B5EF4-FFF2-40B4-BE49-F238E27FC236}">
                <a16:creationId xmlns:a16="http://schemas.microsoft.com/office/drawing/2014/main" id="{A8B88FF8-5733-8753-F11A-7947572CFF4A}"/>
              </a:ext>
            </a:extLst>
          </p:cNvPr>
          <p:cNvPicPr>
            <a:picLocks noChangeAspect="1"/>
          </p:cNvPicPr>
          <p:nvPr/>
        </p:nvPicPr>
        <p:blipFill rotWithShape="1">
          <a:blip r:embed="rId6"/>
          <a:srcRect l="4678"/>
          <a:stretch/>
        </p:blipFill>
        <p:spPr>
          <a:xfrm>
            <a:off x="8846549" y="2621980"/>
            <a:ext cx="1922292" cy="2995531"/>
          </a:xfrm>
          <a:prstGeom prst="rect">
            <a:avLst/>
          </a:prstGeom>
        </p:spPr>
      </p:pic>
    </p:spTree>
    <p:extLst>
      <p:ext uri="{BB962C8B-B14F-4D97-AF65-F5344CB8AC3E}">
        <p14:creationId xmlns:p14="http://schemas.microsoft.com/office/powerpoint/2010/main" val="243507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8B1E08-9E6B-F3B2-8782-F79A63FC47C2}"/>
              </a:ext>
            </a:extLst>
          </p:cNvPr>
          <p:cNvSpPr/>
          <p:nvPr/>
        </p:nvSpPr>
        <p:spPr>
          <a:xfrm>
            <a:off x="9144000" y="0"/>
            <a:ext cx="17628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E2363A9-21BB-C9F9-0DC5-EFE1041205BE}"/>
              </a:ext>
            </a:extLst>
          </p:cNvPr>
          <p:cNvSpPr>
            <a:spLocks noGrp="1"/>
          </p:cNvSpPr>
          <p:nvPr>
            <p:ph type="title"/>
          </p:nvPr>
        </p:nvSpPr>
        <p:spPr>
          <a:xfrm>
            <a:off x="1309065" y="332656"/>
            <a:ext cx="1390727" cy="542925"/>
          </a:xfrm>
        </p:spPr>
        <p:txBody>
          <a:bodyPr>
            <a:normAutofit fontScale="90000"/>
          </a:bodyPr>
          <a:lstStyle/>
          <a:p>
            <a:r>
              <a:rPr lang="en-US" sz="2000" b="1" dirty="0">
                <a:solidFill>
                  <a:srgbClr val="478073"/>
                </a:solidFill>
                <a:effectLst/>
                <a:latin typeface="Poppins ExtraBold" panose="00000900000000000000" pitchFamily="2" charset="0"/>
                <a:cs typeface="Poppins ExtraBold" panose="00000900000000000000" pitchFamily="2" charset="0"/>
              </a:rPr>
              <a:t>Sketches</a:t>
            </a:r>
            <a:endParaRPr lang="en-US" sz="2000" dirty="0">
              <a:solidFill>
                <a:srgbClr val="478073"/>
              </a:solidFill>
              <a:effectLst/>
              <a:latin typeface="Poppins ExtraBold" panose="00000900000000000000" pitchFamily="2" charset="0"/>
              <a:cs typeface="Poppins ExtraBold" panose="00000900000000000000" pitchFamily="2" charset="0"/>
            </a:endParaRPr>
          </a:p>
        </p:txBody>
      </p:sp>
      <p:sp>
        <p:nvSpPr>
          <p:cNvPr id="14" name="TextBox 13">
            <a:extLst>
              <a:ext uri="{FF2B5EF4-FFF2-40B4-BE49-F238E27FC236}">
                <a16:creationId xmlns:a16="http://schemas.microsoft.com/office/drawing/2014/main" id="{D41D3B77-9319-2546-A780-3538DFB7072A}"/>
              </a:ext>
            </a:extLst>
          </p:cNvPr>
          <p:cNvSpPr txBox="1"/>
          <p:nvPr/>
        </p:nvSpPr>
        <p:spPr>
          <a:xfrm>
            <a:off x="1268137" y="1074753"/>
            <a:ext cx="6108748" cy="369332"/>
          </a:xfrm>
          <a:prstGeom prst="rect">
            <a:avLst/>
          </a:prstGeom>
          <a:noFill/>
        </p:spPr>
        <p:txBody>
          <a:bodyPr wrap="square">
            <a:spAutoFit/>
          </a:bodyPr>
          <a:lstStyle/>
          <a:p>
            <a:r>
              <a:rPr lang="en-US" sz="1800" dirty="0">
                <a:latin typeface="Poppins Light" panose="00000400000000000000" pitchFamily="2" charset="0"/>
                <a:cs typeface="Poppins Light" panose="00000400000000000000" pitchFamily="2" charset="0"/>
              </a:rPr>
              <a:t>The final depiction of our sketches are shown below:</a:t>
            </a:r>
            <a:endParaRPr lang="en-US" dirty="0">
              <a:latin typeface="Poppins Light" panose="00000400000000000000" pitchFamily="2" charset="0"/>
              <a:cs typeface="Poppins Light" panose="00000400000000000000" pitchFamily="2" charset="0"/>
            </a:endParaRPr>
          </a:p>
        </p:txBody>
      </p:sp>
      <p:pic>
        <p:nvPicPr>
          <p:cNvPr id="16" name="Picture 15">
            <a:extLst>
              <a:ext uri="{FF2B5EF4-FFF2-40B4-BE49-F238E27FC236}">
                <a16:creationId xmlns:a16="http://schemas.microsoft.com/office/drawing/2014/main" id="{766C690A-9399-AE62-5749-786BF6618184}"/>
              </a:ext>
            </a:extLst>
          </p:cNvPr>
          <p:cNvPicPr>
            <a:picLocks noChangeAspect="1"/>
          </p:cNvPicPr>
          <p:nvPr/>
        </p:nvPicPr>
        <p:blipFill>
          <a:blip r:embed="rId2"/>
          <a:stretch>
            <a:fillRect/>
          </a:stretch>
        </p:blipFill>
        <p:spPr>
          <a:xfrm>
            <a:off x="6822772" y="2491591"/>
            <a:ext cx="1781676" cy="2974692"/>
          </a:xfrm>
          <a:prstGeom prst="rect">
            <a:avLst/>
          </a:prstGeom>
        </p:spPr>
      </p:pic>
      <p:pic>
        <p:nvPicPr>
          <p:cNvPr id="3" name="Picture 2">
            <a:extLst>
              <a:ext uri="{FF2B5EF4-FFF2-40B4-BE49-F238E27FC236}">
                <a16:creationId xmlns:a16="http://schemas.microsoft.com/office/drawing/2014/main" id="{92EB1E08-D0F3-CC84-E159-408C9B07EC61}"/>
              </a:ext>
            </a:extLst>
          </p:cNvPr>
          <p:cNvPicPr>
            <a:picLocks noChangeAspect="1"/>
          </p:cNvPicPr>
          <p:nvPr/>
        </p:nvPicPr>
        <p:blipFill>
          <a:blip r:embed="rId3"/>
          <a:stretch>
            <a:fillRect/>
          </a:stretch>
        </p:blipFill>
        <p:spPr>
          <a:xfrm>
            <a:off x="3055779" y="2491591"/>
            <a:ext cx="1900558" cy="2995531"/>
          </a:xfrm>
          <a:prstGeom prst="rect">
            <a:avLst/>
          </a:prstGeom>
        </p:spPr>
      </p:pic>
      <p:pic>
        <p:nvPicPr>
          <p:cNvPr id="6" name="Picture 5">
            <a:extLst>
              <a:ext uri="{FF2B5EF4-FFF2-40B4-BE49-F238E27FC236}">
                <a16:creationId xmlns:a16="http://schemas.microsoft.com/office/drawing/2014/main" id="{B48B138C-EA4E-7E16-2CA0-3CBAD7D4D8AC}"/>
              </a:ext>
            </a:extLst>
          </p:cNvPr>
          <p:cNvPicPr>
            <a:picLocks noChangeAspect="1"/>
          </p:cNvPicPr>
          <p:nvPr/>
        </p:nvPicPr>
        <p:blipFill>
          <a:blip r:embed="rId4"/>
          <a:stretch>
            <a:fillRect/>
          </a:stretch>
        </p:blipFill>
        <p:spPr>
          <a:xfrm>
            <a:off x="8604448" y="2491591"/>
            <a:ext cx="1889331" cy="2974692"/>
          </a:xfrm>
          <a:prstGeom prst="rect">
            <a:avLst/>
          </a:prstGeom>
        </p:spPr>
      </p:pic>
      <p:pic>
        <p:nvPicPr>
          <p:cNvPr id="9" name="Picture 8">
            <a:extLst>
              <a:ext uri="{FF2B5EF4-FFF2-40B4-BE49-F238E27FC236}">
                <a16:creationId xmlns:a16="http://schemas.microsoft.com/office/drawing/2014/main" id="{4A3D0AC4-B347-0EF4-3C36-7EE489C469F5}"/>
              </a:ext>
            </a:extLst>
          </p:cNvPr>
          <p:cNvPicPr>
            <a:picLocks noChangeAspect="1"/>
          </p:cNvPicPr>
          <p:nvPr/>
        </p:nvPicPr>
        <p:blipFill>
          <a:blip r:embed="rId5"/>
          <a:stretch>
            <a:fillRect/>
          </a:stretch>
        </p:blipFill>
        <p:spPr>
          <a:xfrm>
            <a:off x="1115069" y="2495456"/>
            <a:ext cx="1762883" cy="2995531"/>
          </a:xfrm>
          <a:prstGeom prst="rect">
            <a:avLst/>
          </a:prstGeom>
        </p:spPr>
      </p:pic>
      <p:pic>
        <p:nvPicPr>
          <p:cNvPr id="12" name="Picture 11">
            <a:extLst>
              <a:ext uri="{FF2B5EF4-FFF2-40B4-BE49-F238E27FC236}">
                <a16:creationId xmlns:a16="http://schemas.microsoft.com/office/drawing/2014/main" id="{07FDA6FC-227D-4628-E5D8-C88A1C7F18BC}"/>
              </a:ext>
            </a:extLst>
          </p:cNvPr>
          <p:cNvPicPr>
            <a:picLocks noChangeAspect="1"/>
          </p:cNvPicPr>
          <p:nvPr/>
        </p:nvPicPr>
        <p:blipFill rotWithShape="1">
          <a:blip r:embed="rId6"/>
          <a:srcRect l="3354" b="3069"/>
          <a:stretch/>
        </p:blipFill>
        <p:spPr>
          <a:xfrm>
            <a:off x="5060724" y="2493271"/>
            <a:ext cx="1646227" cy="2973012"/>
          </a:xfrm>
          <a:prstGeom prst="rect">
            <a:avLst/>
          </a:prstGeom>
        </p:spPr>
      </p:pic>
    </p:spTree>
    <p:extLst>
      <p:ext uri="{BB962C8B-B14F-4D97-AF65-F5344CB8AC3E}">
        <p14:creationId xmlns:p14="http://schemas.microsoft.com/office/powerpoint/2010/main" val="4294675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44E6-EF35-B153-F151-25AC7EFA7843}"/>
              </a:ext>
            </a:extLst>
          </p:cNvPr>
          <p:cNvSpPr>
            <a:spLocks noGrp="1"/>
          </p:cNvSpPr>
          <p:nvPr>
            <p:ph type="title"/>
          </p:nvPr>
        </p:nvSpPr>
        <p:spPr>
          <a:xfrm>
            <a:off x="1259632" y="260648"/>
            <a:ext cx="4968552" cy="706090"/>
          </a:xfrm>
        </p:spPr>
        <p:txBody>
          <a:bodyPr>
            <a:normAutofit fontScale="90000"/>
          </a:bodyPr>
          <a:lstStyle/>
          <a:p>
            <a:r>
              <a:rPr lang="en-US" sz="3200" b="1" dirty="0">
                <a:solidFill>
                  <a:srgbClr val="478073"/>
                </a:solidFill>
                <a:effectLst/>
                <a:latin typeface="Poppins ExtraBold" panose="00000900000000000000" pitchFamily="2" charset="0"/>
                <a:cs typeface="Poppins ExtraBold" panose="00000900000000000000" pitchFamily="2" charset="0"/>
              </a:rPr>
              <a:t>Low Fidelity Wireframes</a:t>
            </a:r>
          </a:p>
        </p:txBody>
      </p:sp>
      <p:sp>
        <p:nvSpPr>
          <p:cNvPr id="6" name="TextBox 5">
            <a:extLst>
              <a:ext uri="{FF2B5EF4-FFF2-40B4-BE49-F238E27FC236}">
                <a16:creationId xmlns:a16="http://schemas.microsoft.com/office/drawing/2014/main" id="{648EDE2B-214F-B79B-32E3-1BEAA0E7E0B9}"/>
              </a:ext>
            </a:extLst>
          </p:cNvPr>
          <p:cNvSpPr txBox="1"/>
          <p:nvPr/>
        </p:nvSpPr>
        <p:spPr>
          <a:xfrm>
            <a:off x="2542247" y="908720"/>
            <a:ext cx="5211634" cy="369332"/>
          </a:xfrm>
          <a:prstGeom prst="rect">
            <a:avLst/>
          </a:prstGeom>
          <a:noFill/>
        </p:spPr>
        <p:txBody>
          <a:bodyPr wrap="square">
            <a:spAutoFit/>
          </a:bodyPr>
          <a:lstStyle/>
          <a:p>
            <a:pPr algn="ctr"/>
            <a:r>
              <a:rPr lang="en-US" sz="1800" dirty="0" err="1"/>
              <a:t>WeRecycle</a:t>
            </a:r>
            <a:r>
              <a:rPr lang="en-US" sz="1800" dirty="0"/>
              <a:t> Wire flow for Login/Create an account</a:t>
            </a:r>
          </a:p>
        </p:txBody>
      </p:sp>
      <p:pic>
        <p:nvPicPr>
          <p:cNvPr id="8" name="Picture 7">
            <a:extLst>
              <a:ext uri="{FF2B5EF4-FFF2-40B4-BE49-F238E27FC236}">
                <a16:creationId xmlns:a16="http://schemas.microsoft.com/office/drawing/2014/main" id="{DA796983-6E45-6A92-4736-6C2BF697A83E}"/>
              </a:ext>
            </a:extLst>
          </p:cNvPr>
          <p:cNvPicPr>
            <a:picLocks noChangeAspect="1"/>
          </p:cNvPicPr>
          <p:nvPr/>
        </p:nvPicPr>
        <p:blipFill>
          <a:blip r:embed="rId2"/>
          <a:stretch>
            <a:fillRect/>
          </a:stretch>
        </p:blipFill>
        <p:spPr>
          <a:xfrm>
            <a:off x="2483768" y="1305602"/>
            <a:ext cx="5328592" cy="5363758"/>
          </a:xfrm>
          <a:prstGeom prst="rect">
            <a:avLst/>
          </a:prstGeom>
        </p:spPr>
      </p:pic>
    </p:spTree>
    <p:extLst>
      <p:ext uri="{BB962C8B-B14F-4D97-AF65-F5344CB8AC3E}">
        <p14:creationId xmlns:p14="http://schemas.microsoft.com/office/powerpoint/2010/main" val="1117971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44E6-EF35-B153-F151-25AC7EFA7843}"/>
              </a:ext>
            </a:extLst>
          </p:cNvPr>
          <p:cNvSpPr>
            <a:spLocks noGrp="1"/>
          </p:cNvSpPr>
          <p:nvPr>
            <p:ph type="title"/>
          </p:nvPr>
        </p:nvSpPr>
        <p:spPr>
          <a:xfrm>
            <a:off x="1259632" y="260648"/>
            <a:ext cx="4968552" cy="706090"/>
          </a:xfrm>
        </p:spPr>
        <p:txBody>
          <a:bodyPr>
            <a:normAutofit fontScale="90000"/>
          </a:bodyPr>
          <a:lstStyle/>
          <a:p>
            <a:r>
              <a:rPr lang="en-US" sz="3200" b="1" dirty="0">
                <a:solidFill>
                  <a:srgbClr val="478073"/>
                </a:solidFill>
                <a:latin typeface="Poppins ExtraBold" panose="00000900000000000000" pitchFamily="2" charset="0"/>
                <a:cs typeface="Poppins ExtraBold" panose="00000900000000000000" pitchFamily="2" charset="0"/>
              </a:rPr>
              <a:t>Low Fidelity Wireframes</a:t>
            </a:r>
          </a:p>
        </p:txBody>
      </p:sp>
      <p:sp>
        <p:nvSpPr>
          <p:cNvPr id="5" name="TextBox 4">
            <a:extLst>
              <a:ext uri="{FF2B5EF4-FFF2-40B4-BE49-F238E27FC236}">
                <a16:creationId xmlns:a16="http://schemas.microsoft.com/office/drawing/2014/main" id="{60B0D3DC-8372-1C0B-ECBE-B3276DD2824C}"/>
              </a:ext>
            </a:extLst>
          </p:cNvPr>
          <p:cNvSpPr txBox="1"/>
          <p:nvPr/>
        </p:nvSpPr>
        <p:spPr>
          <a:xfrm>
            <a:off x="1867852" y="966738"/>
            <a:ext cx="6376555" cy="584775"/>
          </a:xfrm>
          <a:prstGeom prst="rect">
            <a:avLst/>
          </a:prstGeom>
          <a:noFill/>
        </p:spPr>
        <p:txBody>
          <a:bodyPr wrap="square">
            <a:spAutoFit/>
          </a:bodyPr>
          <a:lstStyle/>
          <a:p>
            <a:pPr algn="ctr"/>
            <a:r>
              <a:rPr lang="en-US" sz="1600" dirty="0"/>
              <a:t>WIRE flow from Dashboard – Edit Profile – Maps – Rewards – Scan QR Code – Leaderboard – Redeem Points</a:t>
            </a:r>
          </a:p>
        </p:txBody>
      </p:sp>
      <p:sp>
        <p:nvSpPr>
          <p:cNvPr id="12" name="TextBox 11">
            <a:extLst>
              <a:ext uri="{FF2B5EF4-FFF2-40B4-BE49-F238E27FC236}">
                <a16:creationId xmlns:a16="http://schemas.microsoft.com/office/drawing/2014/main" id="{BA6D5B83-0F1F-C8D2-CFAB-FA063E87649D}"/>
              </a:ext>
            </a:extLst>
          </p:cNvPr>
          <p:cNvSpPr txBox="1"/>
          <p:nvPr/>
        </p:nvSpPr>
        <p:spPr>
          <a:xfrm>
            <a:off x="1725885" y="6458852"/>
            <a:ext cx="6860156" cy="276999"/>
          </a:xfrm>
          <a:prstGeom prst="rect">
            <a:avLst/>
          </a:prstGeom>
          <a:noFill/>
        </p:spPr>
        <p:txBody>
          <a:bodyPr wrap="square">
            <a:spAutoFit/>
          </a:bodyPr>
          <a:lstStyle/>
          <a:p>
            <a:r>
              <a:rPr lang="en-US" sz="1200" dirty="0">
                <a:latin typeface="Poppins" panose="00000500000000000000" pitchFamily="2" charset="0"/>
                <a:cs typeface="Poppins" panose="00000500000000000000" pitchFamily="2" charset="0"/>
              </a:rPr>
              <a:t>Here is the link to </a:t>
            </a:r>
            <a:r>
              <a:rPr lang="en-US" sz="1200" dirty="0" err="1">
                <a:latin typeface="Poppins" panose="00000500000000000000" pitchFamily="2" charset="0"/>
                <a:cs typeface="Poppins" panose="00000500000000000000" pitchFamily="2" charset="0"/>
              </a:rPr>
              <a:t>WeRecyle</a:t>
            </a:r>
            <a:r>
              <a:rPr lang="en-US" sz="1200" dirty="0">
                <a:latin typeface="Poppins" panose="00000500000000000000" pitchFamily="2" charset="0"/>
                <a:cs typeface="Poppins" panose="00000500000000000000" pitchFamily="2" charset="0"/>
              </a:rPr>
              <a:t> Miro Board: </a:t>
            </a:r>
            <a:r>
              <a:rPr lang="en-US" sz="1200" dirty="0">
                <a:solidFill>
                  <a:srgbClr val="478073"/>
                </a:solidFill>
                <a:latin typeface="Poppins" panose="00000500000000000000" pitchFamily="2" charset="0"/>
                <a:cs typeface="Poppins" panose="00000500000000000000" pitchFamily="2" charset="0"/>
                <a:hlinkClick r:id="rId2">
                  <a:extLst>
                    <a:ext uri="{A12FA001-AC4F-418D-AE19-62706E023703}">
                      <ahyp:hlinkClr xmlns:ahyp="http://schemas.microsoft.com/office/drawing/2018/hyperlinkcolor" val="tx"/>
                    </a:ext>
                  </a:extLst>
                </a:hlinkClick>
              </a:rPr>
              <a:t>https://miro.com/app/board/uXjVN3Dptf0=/</a:t>
            </a:r>
            <a:r>
              <a:rPr lang="en-US" sz="1200" dirty="0">
                <a:solidFill>
                  <a:srgbClr val="478073"/>
                </a:solidFill>
                <a:latin typeface="Poppins" panose="00000500000000000000" pitchFamily="2" charset="0"/>
                <a:cs typeface="Poppins" panose="00000500000000000000" pitchFamily="2" charset="0"/>
              </a:rPr>
              <a:t> </a:t>
            </a:r>
          </a:p>
        </p:txBody>
      </p:sp>
      <p:pic>
        <p:nvPicPr>
          <p:cNvPr id="14" name="Picture 13">
            <a:extLst>
              <a:ext uri="{FF2B5EF4-FFF2-40B4-BE49-F238E27FC236}">
                <a16:creationId xmlns:a16="http://schemas.microsoft.com/office/drawing/2014/main" id="{1A80B78C-880C-E057-E567-177D1A5A1CB0}"/>
              </a:ext>
            </a:extLst>
          </p:cNvPr>
          <p:cNvPicPr>
            <a:picLocks noChangeAspect="1"/>
          </p:cNvPicPr>
          <p:nvPr/>
        </p:nvPicPr>
        <p:blipFill>
          <a:blip r:embed="rId3"/>
          <a:stretch>
            <a:fillRect/>
          </a:stretch>
        </p:blipFill>
        <p:spPr>
          <a:xfrm>
            <a:off x="1867852" y="1530988"/>
            <a:ext cx="6945145" cy="4846914"/>
          </a:xfrm>
          <a:prstGeom prst="rect">
            <a:avLst/>
          </a:prstGeom>
        </p:spPr>
      </p:pic>
    </p:spTree>
    <p:extLst>
      <p:ext uri="{BB962C8B-B14F-4D97-AF65-F5344CB8AC3E}">
        <p14:creationId xmlns:p14="http://schemas.microsoft.com/office/powerpoint/2010/main" val="1144842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14293</TotalTime>
  <Words>1752</Words>
  <Application>Microsoft Office PowerPoint</Application>
  <PresentationFormat>On-screen Show (4:3)</PresentationFormat>
  <Paragraphs>160</Paragraphs>
  <Slides>25</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Calibri</vt:lpstr>
      <vt:lpstr>Gill Sans MT</vt:lpstr>
      <vt:lpstr>Poppins</vt:lpstr>
      <vt:lpstr>Poppins ExtraBold</vt:lpstr>
      <vt:lpstr>Poppins Light</vt:lpstr>
      <vt:lpstr>Poppins Medium</vt:lpstr>
      <vt:lpstr>Verdana</vt:lpstr>
      <vt:lpstr>Wingdings</vt:lpstr>
      <vt:lpstr>Wingdings 2</vt:lpstr>
      <vt:lpstr>Solstice</vt:lpstr>
      <vt:lpstr>CST3180 WeRecycle Application</vt:lpstr>
      <vt:lpstr>Table of Content</vt:lpstr>
      <vt:lpstr>Problem Definition</vt:lpstr>
      <vt:lpstr>User stories</vt:lpstr>
      <vt:lpstr>PowerPoint Presentation</vt:lpstr>
      <vt:lpstr>Sketches</vt:lpstr>
      <vt:lpstr>Sketches</vt:lpstr>
      <vt:lpstr>Low Fidelity Wireframes</vt:lpstr>
      <vt:lpstr>Low Fidelity Wireframes</vt:lpstr>
      <vt:lpstr>Detailed Mockups</vt:lpstr>
      <vt:lpstr>Detailed Mockups</vt:lpstr>
      <vt:lpstr>Iteration</vt:lpstr>
      <vt:lpstr>Iteration</vt:lpstr>
      <vt:lpstr>Iteration</vt:lpstr>
      <vt:lpstr>PowerPoint Presentation</vt:lpstr>
      <vt:lpstr>PowerPoint Presentation</vt:lpstr>
      <vt:lpstr>PowerPoint Presentation</vt:lpstr>
      <vt:lpstr>10 principles implementing Nielsen and Molich’s UI Design Guidelines</vt:lpstr>
      <vt:lpstr>10 principles implementing Nielsen and Molich’s UI Design Guidelines</vt:lpstr>
      <vt:lpstr>10 principles implementing Nielsen and Molich’s UI Design Guidelines</vt:lpstr>
      <vt:lpstr>10 principles implementing Nielsen and Molich’s UI Design Guidelines</vt:lpstr>
      <vt:lpstr>10 principles implementing Nielsen and Molich’s UI Design Guidelines</vt:lpstr>
      <vt:lpstr>10 principles implementing Nielsen and Molich’s UI Design Guidelines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Testing  Management System</dc:title>
  <dc:creator>Anuj kumar</dc:creator>
  <cp:lastModifiedBy>Daniel C Obiefule</cp:lastModifiedBy>
  <cp:revision>57</cp:revision>
  <dcterms:created xsi:type="dcterms:W3CDTF">2021-11-06T13:13:02Z</dcterms:created>
  <dcterms:modified xsi:type="dcterms:W3CDTF">2024-02-17T02:10:53Z</dcterms:modified>
</cp:coreProperties>
</file>

<file path=docProps/thumbnail.jpeg>
</file>